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75" r:id="rId2"/>
    <p:sldId id="404" r:id="rId3"/>
    <p:sldId id="405" r:id="rId4"/>
    <p:sldId id="426" r:id="rId5"/>
    <p:sldId id="406" r:id="rId6"/>
    <p:sldId id="378" r:id="rId7"/>
    <p:sldId id="408" r:id="rId8"/>
    <p:sldId id="409" r:id="rId9"/>
    <p:sldId id="411" r:id="rId10"/>
    <p:sldId id="412" r:id="rId11"/>
    <p:sldId id="410" r:id="rId12"/>
    <p:sldId id="413" r:id="rId13"/>
    <p:sldId id="414" r:id="rId14"/>
    <p:sldId id="415" r:id="rId15"/>
    <p:sldId id="416" r:id="rId16"/>
    <p:sldId id="418" r:id="rId17"/>
    <p:sldId id="419" r:id="rId18"/>
    <p:sldId id="417" r:id="rId19"/>
    <p:sldId id="421" r:id="rId20"/>
    <p:sldId id="422" r:id="rId21"/>
    <p:sldId id="423" r:id="rId22"/>
    <p:sldId id="420" r:id="rId23"/>
    <p:sldId id="424" r:id="rId24"/>
    <p:sldId id="427" r:id="rId25"/>
    <p:sldId id="33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601B736-B1C8-4F8E-A0A8-DF39DFE0B909}">
          <p14:sldIdLst>
            <p14:sldId id="375"/>
            <p14:sldId id="404"/>
            <p14:sldId id="405"/>
            <p14:sldId id="426"/>
            <p14:sldId id="406"/>
            <p14:sldId id="378"/>
            <p14:sldId id="408"/>
            <p14:sldId id="409"/>
            <p14:sldId id="411"/>
            <p14:sldId id="412"/>
            <p14:sldId id="410"/>
            <p14:sldId id="413"/>
            <p14:sldId id="414"/>
            <p14:sldId id="415"/>
            <p14:sldId id="416"/>
            <p14:sldId id="418"/>
            <p14:sldId id="419"/>
            <p14:sldId id="417"/>
            <p14:sldId id="421"/>
            <p14:sldId id="422"/>
            <p14:sldId id="423"/>
            <p14:sldId id="420"/>
          </p14:sldIdLst>
        </p14:section>
        <p14:section name="Untitled Section" id="{FA12EBAC-6488-4884-BFC6-020250BADC7B}">
          <p14:sldIdLst>
            <p14:sldId id="424"/>
            <p14:sldId id="427"/>
            <p14:sldId id="33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551F4F-8D1E-49BA-8AA5-D40DB6090B49}" type="datetimeFigureOut">
              <a:rPr lang="sr-Latn-RS" smtClean="0"/>
              <a:t>26.9.2023.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96674-E9D1-43A6-927C-E0392618EC0D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68511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96674-E9D1-43A6-927C-E0392618EC0D}" type="slidenum">
              <a:rPr lang="sr-Latn-RS" smtClean="0"/>
              <a:t>13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93004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FDC09-CF5E-4683-BFA8-175510F09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535F8C-C5CC-4D87-8DA2-9BB44A45F1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5324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1A91-31E2-4BB6-8B97-F0408BBDA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250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03818-E25B-4B37-942C-A2105D062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6127"/>
            <a:ext cx="10515600" cy="378083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151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2B0D15-4026-42A5-982B-11B7876D4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4656" y="4589463"/>
            <a:ext cx="1021279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28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73E86-0963-49D6-AC4F-213DF708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384"/>
            <a:ext cx="10515600" cy="73624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91007-3F2B-4BC5-AA6C-851F22336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CDEF97-C4BC-4970-8072-F8A173DF7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9127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5E911-2C9B-4C16-94C6-62F3C14F5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00381"/>
            <a:ext cx="10515600" cy="8239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C53B0-3183-4053-8756-7B9197344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33809F-12E6-42D6-8008-7EFA148EF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B08FF4-AA79-4A24-B54E-AA7B574039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1A2DA3-39C8-4712-87D5-CC3DDAD143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857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64EFB-BEB6-4DF2-9B4B-DB0F6FF1E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257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6882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0984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71A34-36BA-4CBD-93DE-628AE28EC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6A3A4-00BF-4C57-B23C-4F9039069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1CF46-E1AA-47C7-9A7F-C940954B7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0738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A9336-20E6-4F3B-AE4B-5D7D52704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F01D11-151C-458D-A8CE-35DCC2F641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A8133-AB1B-49EA-BDBE-834906644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9537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49FEC-18A9-48BA-9B89-8DAA94E3F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10D1EE-38C4-41FB-B0C3-08EAE0B4A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0291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24092-1C3E-4EB5-886E-B67E0A98B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359EB6-CA9B-47C1-AED8-E12F954778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7176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75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E8C4CB-0806-4AD9-A52A-1E043169A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94344-0B42-4F44-97BA-9648C7744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F034B7-F460-46B7-A821-E2D3891E3D9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68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8970"/>
            <a:ext cx="10515600" cy="4754265"/>
          </a:xfrm>
        </p:spPr>
        <p:txBody>
          <a:bodyPr>
            <a:normAutofit fontScale="92500" lnSpcReduction="20000"/>
          </a:bodyPr>
          <a:lstStyle/>
          <a:p>
            <a:endParaRPr lang="sr-Cyrl-RS" dirty="0"/>
          </a:p>
          <a:p>
            <a:pPr marL="0" indent="0" algn="ctr">
              <a:buNone/>
            </a:pPr>
            <a:endParaRPr lang="sr-Cyrl-R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sr-Cyrl-RS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 ДО УЧЕНИЧКЕ ЗАДРУГЕ И ЗАШТО?</a:t>
            </a:r>
          </a:p>
          <a:p>
            <a:pPr marL="0" indent="0" algn="ctr">
              <a:buNone/>
            </a:pPr>
            <a:endParaRPr lang="sr-Cyrl-RS" sz="4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sr-Cyrl-RS" sz="4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sr-Cyrl-R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sr-Cyrl-R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20.02.2023 године</a:t>
            </a:r>
          </a:p>
          <a:p>
            <a:pPr marL="0" indent="0" algn="ctr">
              <a:buNone/>
            </a:pPr>
            <a:r>
              <a:rPr lang="sr-Cyrl-R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Златибор</a:t>
            </a:r>
          </a:p>
          <a:p>
            <a:pPr marL="0" indent="0" algn="ctr">
              <a:buNone/>
            </a:pPr>
            <a:endParaRPr lang="sr-Cyrl-R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D:\DELL RACUNAR\POSAO\DOGADJAJI\PPT FORMATI\МИНИСТАРСТВО ПРОСВЕТЕ\mp1.jpg">
            <a:extLst>
              <a:ext uri="{FF2B5EF4-FFF2-40B4-BE49-F238E27FC236}">
                <a16:creationId xmlns:a16="http://schemas.microsoft.com/office/drawing/2014/main" id="{ED565459-6DD2-CB21-D0ED-C536E08A4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08" y="125497"/>
            <a:ext cx="11734800" cy="65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889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8970"/>
            <a:ext cx="10515600" cy="3780835"/>
          </a:xfrm>
        </p:spPr>
        <p:txBody>
          <a:bodyPr>
            <a:normAutofit fontScale="77500" lnSpcReduction="20000"/>
          </a:bodyPr>
          <a:lstStyle/>
          <a:p>
            <a:endParaRPr lang="sr-Cyrl-RS" dirty="0"/>
          </a:p>
          <a:p>
            <a:pPr marL="0" indent="0" algn="ctr">
              <a:buNone/>
            </a:pPr>
            <a:endParaRPr lang="sr-Cyrl-R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sr-Cyrl-RS" sz="3600" b="1" dirty="0">
                <a:latin typeface="Cambria" panose="02040503050406030204" pitchFamily="18" charset="0"/>
                <a:ea typeface="Cambria" panose="02040503050406030204" pitchFamily="18" charset="0"/>
              </a:rPr>
              <a:t>СПОЉАШЊА И УНУТРАШЊА ОРГАНИЗАЦИЈА ОБРАЗОВНО-ВАСПИТНОГ РАДА У ИНОСТРАНСТВУ</a:t>
            </a:r>
            <a:endParaRPr lang="en-US" sz="3600" b="1" u="sng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endParaRPr lang="sr-Cyrl-RS" sz="36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sr-Cyrl-RS" sz="36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sr-Cyrl-R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sr-Cyrl-R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sr-Cyrl-R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07.2023</a:t>
            </a:r>
            <a:r>
              <a:rPr lang="sr-Latn-R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Cyrl-R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године</a:t>
            </a:r>
          </a:p>
          <a:p>
            <a:pPr marL="0" indent="0" algn="ctr">
              <a:buNone/>
            </a:pPr>
            <a:r>
              <a:rPr lang="sr-Cyrl-R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Београд</a:t>
            </a:r>
          </a:p>
          <a:p>
            <a:pPr marL="0" indent="0" algn="ctr">
              <a:buNone/>
            </a:pPr>
            <a:endParaRPr lang="sr-Cyrl-R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86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NORA\Desktop\obuka 2018\obuka nora\downloa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642" y="953473"/>
            <a:ext cx="1551558" cy="1374091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927927" y="953472"/>
            <a:ext cx="8568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defRPr/>
            </a:pPr>
            <a:r>
              <a:rPr lang="x-none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Представљање </a:t>
            </a:r>
            <a:r>
              <a:rPr lang="sr-Cyrl-R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организације образовно-васпитног рада на српском језику у иностранству – припрема, реализација, ресурси</a:t>
            </a:r>
            <a:endParaRPr lang="x-none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93091" y="2429163"/>
            <a:ext cx="93010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 завршетку теме наставници: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примењују подзаконску регулативу у циљу успостављања квалитетне организације образовно-васпитног рада;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исказују позитиван став према добробитима наставе на српскоом језику;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остварују програм наставе и учења – исходно орјентисан у најбољем интересу ученика;</a:t>
            </a:r>
          </a:p>
          <a:p>
            <a:pPr lvl="0">
              <a:buClr>
                <a:srgbClr val="600000"/>
              </a:buClr>
            </a:pPr>
            <a:r>
              <a:rPr lang="sr-Cyrl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   </a:t>
            </a:r>
            <a:r>
              <a:rPr lang="sr-Latn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развијањ</a:t>
            </a:r>
            <a:r>
              <a:rPr lang="sr-Cyrl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</a:t>
            </a:r>
            <a:r>
              <a:rPr lang="sr-Latn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компетенција за планирање наставе и учења;</a:t>
            </a:r>
            <a:endParaRPr lang="en-US" sz="20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>
              <a:buClr>
                <a:srgbClr val="600000"/>
              </a:buClr>
            </a:pPr>
            <a:r>
              <a:rPr lang="sr-Cyrl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   </a:t>
            </a:r>
            <a:r>
              <a:rPr lang="sr-Latn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развијањ</a:t>
            </a:r>
            <a:r>
              <a:rPr lang="sr-Cyrl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</a:t>
            </a:r>
            <a:r>
              <a:rPr lang="sr-Latn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компетенција за остваривање наставе и учења</a:t>
            </a:r>
            <a:r>
              <a:rPr lang="sr-Cyrl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  <a:endParaRPr lang="en-US" sz="20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>
              <a:buClr>
                <a:srgbClr val="600000"/>
              </a:buClr>
            </a:pPr>
            <a:r>
              <a:rPr lang="sr-Cyrl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   </a:t>
            </a:r>
            <a:r>
              <a:rPr lang="sr-Latn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развијањ</a:t>
            </a:r>
            <a:r>
              <a:rPr lang="sr-Cyrl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</a:t>
            </a:r>
            <a:r>
              <a:rPr lang="sr-Latn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компетенција за праћење и вредновање наставе и учења;</a:t>
            </a:r>
            <a:endParaRPr lang="en-US" sz="20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>
              <a:buClr>
                <a:srgbClr val="600000"/>
              </a:buClr>
            </a:pPr>
            <a:r>
              <a:rPr lang="sr-Cyrl-RS" sz="200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   </a:t>
            </a:r>
            <a:r>
              <a:rPr lang="sr-Latn-RS" sz="200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развијањ</a:t>
            </a:r>
            <a:r>
              <a:rPr lang="sr-Cyrl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</a:t>
            </a:r>
            <a:r>
              <a:rPr lang="sr-Latn-R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компетенција за праћење и вредновање сопствене праксе.</a:t>
            </a:r>
            <a:endParaRPr lang="en-US" sz="20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185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ЗАДАТАК 1 (фронтални рад)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Пријавили сте се на конкурс и на основу ваших резултата сте изабрани да остварујете образовно-васпитни рад у иностранству.</a:t>
            </a:r>
          </a:p>
          <a:p>
            <a:endParaRPr lang="sr-Cyrl-RS" dirty="0"/>
          </a:p>
          <a:p>
            <a:pPr marL="0" indent="0">
              <a:buNone/>
            </a:pPr>
            <a:r>
              <a:rPr lang="sr-Cyrl-RS" dirty="0"/>
              <a:t>   </a:t>
            </a:r>
            <a:r>
              <a:rPr lang="sr-Cyrl-RS" i="1" dirty="0"/>
              <a:t>Нови</a:t>
            </a:r>
            <a:r>
              <a:rPr lang="sr-Cyrl-RS" dirty="0"/>
              <a:t> наставници - Шта је вам је био мотив да се пријавите?</a:t>
            </a:r>
          </a:p>
          <a:p>
            <a:pPr marL="0" indent="0">
              <a:buNone/>
            </a:pPr>
            <a:r>
              <a:rPr lang="sr-Cyrl-RS" i="1" dirty="0"/>
              <a:t>  Стари </a:t>
            </a:r>
            <a:r>
              <a:rPr lang="sr-Cyrl-RS" dirty="0"/>
              <a:t>наставници – Сада из ове перспективе, након неколико година рада, која вам је прва асоцијација на ваш рад до сада</a:t>
            </a:r>
          </a:p>
          <a:p>
            <a:pPr marL="0" indent="0">
              <a:buNone/>
            </a:pPr>
            <a:r>
              <a:rPr lang="sr-Cyrl-RS" dirty="0"/>
              <a:t>   Дискусија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77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910" y="972500"/>
            <a:ext cx="10403889" cy="829667"/>
          </a:xfrm>
        </p:spPr>
        <p:txBody>
          <a:bodyPr>
            <a:noAutofit/>
          </a:bodyPr>
          <a:lstStyle/>
          <a:p>
            <a:r>
              <a:rPr lang="sr-Cyrl-RS" sz="3200" b="1" dirty="0">
                <a:latin typeface="Cambria" panose="02040503050406030204" pitchFamily="18" charset="0"/>
                <a:ea typeface="Cambria" panose="02040503050406030204" pitchFamily="18" charset="0"/>
              </a:rPr>
              <a:t>ШТА НАМ ЈЕ МОТИВ?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843"/>
            <a:ext cx="10515600" cy="4206119"/>
          </a:xfrm>
        </p:spPr>
        <p:txBody>
          <a:bodyPr/>
          <a:lstStyle/>
          <a:p>
            <a:pPr>
              <a:buFontTx/>
              <a:buChar char="-"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Позитивна мотивација - покретач за квалитетан рад;</a:t>
            </a:r>
          </a:p>
          <a:p>
            <a:pPr>
              <a:buFontTx/>
              <a:buChar char="-"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Квалитетан рад – мотивисаност и спремност;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Tx/>
              <a:buChar char="-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K</a:t>
            </a: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валитетан рад – припремљеност за рад</a:t>
            </a:r>
          </a:p>
          <a:p>
            <a:pPr>
              <a:buFontTx/>
              <a:buChar char="-"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Квалитетан рад – комуникација;</a:t>
            </a:r>
          </a:p>
          <a:p>
            <a:pPr>
              <a:buFontTx/>
              <a:buChar char="-"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Препрека – страх, несигурност, недовољна припремљеност, 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997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ШТА НАМ ЈЕ ОСНОВ?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94807"/>
            <a:ext cx="10515600" cy="40821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Стратегија развоја образовања и васпитања до 2030. године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Акциони план 2023-2026 година</a:t>
            </a:r>
          </a:p>
          <a:p>
            <a:pPr marL="0" lvl="0" indent="0" algn="just">
              <a:buNone/>
              <a:defRPr/>
            </a:pPr>
            <a:r>
              <a:rPr lang="sr-Cyrl-CS" sz="2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Закон о основама система образовања и васпитања („Службени гласник РС”, бр. 88/17, 27/18 -др. закон, 10/19, 6/20 и 129/21);</a:t>
            </a:r>
          </a:p>
          <a:p>
            <a:pPr marL="0" indent="0">
              <a:buNone/>
            </a:pPr>
            <a:r>
              <a:rPr lang="en-US" sz="2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Закон</a:t>
            </a:r>
            <a:r>
              <a:rPr lang="en-US" sz="2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о </a:t>
            </a:r>
            <a:r>
              <a:rPr lang="en-US" sz="2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основном</a:t>
            </a:r>
            <a:r>
              <a:rPr lang="en-US" sz="2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образовању</a:t>
            </a:r>
            <a:r>
              <a:rPr lang="en-US" sz="2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васпитању</a:t>
            </a:r>
            <a:r>
              <a:rPr lang="en-US" sz="2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(„</a:t>
            </a:r>
            <a:r>
              <a:rPr lang="en-US" sz="2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Службени</a:t>
            </a:r>
            <a:r>
              <a:rPr lang="en-US" sz="2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гласник</a:t>
            </a:r>
            <a:r>
              <a:rPr lang="en-US" sz="2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РСˮ</a:t>
            </a:r>
            <a:r>
              <a:rPr lang="en-US" sz="2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бр</a:t>
            </a:r>
            <a:r>
              <a:rPr lang="en-US" sz="2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5</a:t>
            </a:r>
            <a:r>
              <a:rPr lang="ru-RU" b="1" dirty="0"/>
              <a:t>)</a:t>
            </a:r>
          </a:p>
          <a:p>
            <a:pPr marL="0" indent="0">
              <a:buNone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Правилник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о остваривању образовно-васпитног рада у иностранству </a:t>
            </a:r>
            <a:r>
              <a:rPr lang="ru-RU" b="1" dirty="0"/>
              <a:t>(</a:t>
            </a:r>
            <a:r>
              <a:rPr lang="ru-RU" dirty="0"/>
              <a:t>"Службени гласник РС", бр. 66 од 10. јуна 2022, 77 од 8. јула 2022.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753" y="637483"/>
            <a:ext cx="2218593" cy="113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2145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ЦИЉ</a:t>
            </a:r>
            <a:r>
              <a:rPr lang="sr-Cyrl-RS" sz="3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основног образовања и васпитања у иностранству</a:t>
            </a:r>
            <a:r>
              <a:rPr lang="sr-Latn-RS" sz="3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sr-Cyrl-RS" sz="3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је: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098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sr-Cyrl-RS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2098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sr-Cyrl-RS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2098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развијање свести о сопственом националном</a:t>
            </a: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 културном идентитету учењем српског језика и упознавање са највреднијим делима српске културне баштине,</a:t>
            </a: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к</a:t>
            </a:r>
            <a:r>
              <a:rPr lang="sr-Latn-R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ао и подстицање одржавања трајних веза с отаџбином</a:t>
            </a: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952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sz="4000" b="1" dirty="0">
                <a:latin typeface="Cambria" panose="02040503050406030204" pitchFamily="18" charset="0"/>
                <a:ea typeface="Cambria" panose="02040503050406030204" pitchFamily="18" charset="0"/>
              </a:rPr>
              <a:t>ЧЕМУ СЕ РАДУЈЕМ, ЧЕГА СЕ БОЈИМ</a:t>
            </a:r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04291"/>
            <a:ext cx="10515600" cy="417267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sr-Cyrl-RS" sz="3600" b="1" dirty="0">
                <a:latin typeface="Cambria" panose="02040503050406030204" pitchFamily="18" charset="0"/>
                <a:ea typeface="Cambria" panose="02040503050406030204" pitchFamily="18" charset="0"/>
              </a:rPr>
              <a:t>ЗАДАТАК 2</a:t>
            </a:r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  <a:t> (рад у групи, </a:t>
            </a: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групе су хетерогене - нови и стари наставници; рад </a:t>
            </a:r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  <a:t>20 минута)</a:t>
            </a:r>
          </a:p>
          <a:p>
            <a:pPr marL="0" indent="0">
              <a:buNone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Август месец, завршили сте све обавезе око добијања визе, преузели пасоше, спаковали кофере и стигли у земљу пријема.</a:t>
            </a:r>
          </a:p>
          <a:p>
            <a:pPr marL="0" indent="0">
              <a:buNone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Шта сад?</a:t>
            </a:r>
          </a:p>
          <a:p>
            <a:pPr marL="0" indent="0">
              <a:buNone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А. Излистати активности које ћете предузети у циљу организације наставе.</a:t>
            </a:r>
          </a:p>
          <a:p>
            <a:pPr marL="0" indent="0">
              <a:buNone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Б. Да ли очекујете проблеме и које?</a:t>
            </a:r>
          </a:p>
          <a:p>
            <a:pPr marL="0" indent="0">
              <a:buNone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В. Начин решавања проблема.</a:t>
            </a:r>
          </a:p>
          <a:p>
            <a:pPr marL="0" indent="0">
              <a:buNone/>
            </a:pPr>
            <a:endParaRPr lang="sr-Cyrl-R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Tx/>
              <a:buChar char="-"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Извештавање по групама;</a:t>
            </a:r>
          </a:p>
          <a:p>
            <a:pPr>
              <a:buFontTx/>
              <a:buChar char="-"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Дискусија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962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600" b="1" dirty="0">
                <a:latin typeface="Cambria" panose="02040503050406030204" pitchFamily="18" charset="0"/>
                <a:ea typeface="Cambria" panose="02040503050406030204" pitchFamily="18" charset="0"/>
              </a:rPr>
              <a:t>ПОСЛОДАВАЦ: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  <a:t>МИНИСТАРСТВО ПРОСВЕТЕ</a:t>
            </a:r>
          </a:p>
          <a:p>
            <a:pPr marL="0" indent="0" algn="ctr">
              <a:buNone/>
            </a:pPr>
            <a:r>
              <a:rPr lang="sr-Cyrl-RS" dirty="0"/>
              <a:t>Сектор за предшколско и основно образовање и васпитање</a:t>
            </a:r>
          </a:p>
          <a:p>
            <a:pPr marL="0" indent="0" algn="ctr">
              <a:buNone/>
            </a:pPr>
            <a:r>
              <a:rPr lang="sr-Cyrl-RS" dirty="0"/>
              <a:t>Координатор</a:t>
            </a:r>
          </a:p>
          <a:p>
            <a:pPr marL="0" indent="0" algn="ctr">
              <a:buNone/>
            </a:pPr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  <a:t>МИНИСТАРСТВО СПОЉНИХ ПОСЛОВА</a:t>
            </a:r>
          </a:p>
          <a:p>
            <a:pPr marL="0" indent="0" algn="ctr">
              <a:buNone/>
            </a:pPr>
            <a:r>
              <a:rPr lang="sr-Cyrl-RS" dirty="0"/>
              <a:t>Дипломатско-конзуларно представништво</a:t>
            </a:r>
          </a:p>
          <a:p>
            <a:pPr algn="ctr"/>
            <a:endParaRPr lang="sr-Cyrl-RS" dirty="0"/>
          </a:p>
          <a:p>
            <a:pPr marL="0" indent="0" algn="ctr">
              <a:buNone/>
            </a:pPr>
            <a:r>
              <a:rPr lang="sr-Cyrl-RS" dirty="0"/>
              <a:t>Управа за дијаспору</a:t>
            </a:r>
          </a:p>
          <a:p>
            <a:endParaRPr lang="sr-Cyrl-R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306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600" b="1" dirty="0">
                <a:latin typeface="Cambria" panose="02040503050406030204" pitchFamily="18" charset="0"/>
                <a:ea typeface="Cambria" panose="02040503050406030204" pitchFamily="18" charset="0"/>
              </a:rPr>
              <a:t>САРАДНИЦИ: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Црква;</a:t>
            </a:r>
          </a:p>
          <a:p>
            <a:pPr>
              <a:buFontTx/>
              <a:buChar char="-"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Удружења и организације;</a:t>
            </a:r>
          </a:p>
          <a:p>
            <a:pPr>
              <a:buFontTx/>
              <a:buChar char="-"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РОДИТЕЉИ – Савет родитеља</a:t>
            </a:r>
          </a:p>
          <a:p>
            <a:pPr>
              <a:buFontTx/>
              <a:buChar char="-"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НАСТАВНИЦИ</a:t>
            </a:r>
          </a:p>
        </p:txBody>
      </p:sp>
    </p:spTree>
    <p:extLst>
      <p:ext uri="{BB962C8B-B14F-4D97-AF65-F5344CB8AC3E}">
        <p14:creationId xmlns:p14="http://schemas.microsoft.com/office/powerpoint/2010/main" val="401178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3200" b="1" dirty="0">
                <a:latin typeface="Cambria" panose="02040503050406030204" pitchFamily="18" charset="0"/>
                <a:ea typeface="Cambria" panose="02040503050406030204" pitchFamily="18" charset="0"/>
              </a:rPr>
              <a:t>У СУСРЕТ НОВОЈ ШКОЛСКОЈ ГОДИНИ– ПРИПРЕМА ЗА РАД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52073"/>
            <a:ext cx="10515600" cy="402488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r-Cyrl-RS" sz="3600" b="1" dirty="0">
                <a:latin typeface="Cambria" panose="02040503050406030204" pitchFamily="18" charset="0"/>
                <a:ea typeface="Cambria" panose="02040503050406030204" pitchFamily="18" charset="0"/>
              </a:rPr>
              <a:t>ЗАДАТАК 3 </a:t>
            </a:r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  <a:t>(рад у групи, </a:t>
            </a: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групе су хетерогене - нови и стари наставници; рад </a:t>
            </a:r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  <a:t>15 минута)</a:t>
            </a:r>
          </a:p>
          <a:p>
            <a:pPr marL="0" indent="0">
              <a:buNone/>
            </a:pPr>
            <a:r>
              <a:rPr lang="sr-Cyrl-RS" dirty="0"/>
              <a:t>А. Имате дугогодишње искуство у остваривању образовно-васпитног рада у школи у Републици Србији. Сада идете да остварујете образовно-васпитни рад на српском језику у иностранству.</a:t>
            </a:r>
          </a:p>
          <a:p>
            <a:pPr marL="0" indent="0">
              <a:buNone/>
            </a:pPr>
            <a:r>
              <a:rPr lang="sr-Cyrl-RS" dirty="0"/>
              <a:t>Осим земље где се реализује настава, постоје у организацији рада и сличности и разлике, наведите их.</a:t>
            </a:r>
          </a:p>
          <a:p>
            <a:pPr marL="0" indent="0">
              <a:buNone/>
            </a:pPr>
            <a:r>
              <a:rPr lang="sr-Cyrl-RS" dirty="0"/>
              <a:t>Извештавање по групама;</a:t>
            </a:r>
          </a:p>
          <a:p>
            <a:pPr>
              <a:buFontTx/>
              <a:buChar char="-"/>
            </a:pPr>
            <a:r>
              <a:rPr lang="sr-Cyrl-RS" dirty="0"/>
              <a:t>Дискусија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592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Cambria" panose="02040503050406030204" pitchFamily="18" charset="0"/>
                <a:ea typeface="Cambria" panose="02040503050406030204" pitchFamily="18" charset="0"/>
              </a:rPr>
              <a:t>Посебан ПРОГРАМ основног образовања и васпитања у иностранству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105891"/>
            <a:ext cx="10576157" cy="4071071"/>
          </a:xfrm>
        </p:spPr>
        <p:txBody>
          <a:bodyPr>
            <a:normAutofit fontScale="92500" lnSpcReduction="10000"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Структура програма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- циљ наставе и учења предмета за целокупно основно образовање и васпитање у иностранству;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- исходи за крај учења предмета за сваку узрасну групу ученика;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области/теме; 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- препоручени садржаји по узрасним групама ученика;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- препоруке за планирање, остваривање, праћење и вредновање образовно-васпитне праксе;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- упутство за дидактичко-методичко остваривање програма конкретног предмета. </a:t>
            </a:r>
          </a:p>
        </p:txBody>
      </p:sp>
      <p:grpSp>
        <p:nvGrpSpPr>
          <p:cNvPr id="4" name="Google Shape;490;p39"/>
          <p:cNvGrpSpPr/>
          <p:nvPr/>
        </p:nvGrpSpPr>
        <p:grpSpPr>
          <a:xfrm>
            <a:off x="10566400" y="5110632"/>
            <a:ext cx="787400" cy="875881"/>
            <a:chOff x="596350" y="929175"/>
            <a:chExt cx="407950" cy="497475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5" name="Google Shape;491;p39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/>
              </a:endParaRPr>
            </a:p>
          </p:txBody>
        </p:sp>
        <p:sp>
          <p:nvSpPr>
            <p:cNvPr id="6" name="Google Shape;492;p39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/>
              </a:endParaRPr>
            </a:p>
          </p:txBody>
        </p:sp>
        <p:sp>
          <p:nvSpPr>
            <p:cNvPr id="7" name="Google Shape;493;p39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/>
              </a:endParaRPr>
            </a:p>
          </p:txBody>
        </p:sp>
        <p:sp>
          <p:nvSpPr>
            <p:cNvPr id="8" name="Google Shape;494;p39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/>
              </a:endParaRPr>
            </a:p>
          </p:txBody>
        </p:sp>
        <p:sp>
          <p:nvSpPr>
            <p:cNvPr id="9" name="Google Shape;495;p39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/>
              </a:endParaRPr>
            </a:p>
          </p:txBody>
        </p:sp>
        <p:sp>
          <p:nvSpPr>
            <p:cNvPr id="10" name="Google Shape;496;p39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/>
              </a:endParaRPr>
            </a:p>
          </p:txBody>
        </p:sp>
        <p:sp>
          <p:nvSpPr>
            <p:cNvPr id="11" name="Google Shape;497;p39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/>
              </a:endParaRPr>
            </a:p>
          </p:txBody>
        </p:sp>
      </p:grpSp>
      <p:grpSp>
        <p:nvGrpSpPr>
          <p:cNvPr id="12" name="Google Shape;671;p39"/>
          <p:cNvGrpSpPr/>
          <p:nvPr/>
        </p:nvGrpSpPr>
        <p:grpSpPr>
          <a:xfrm>
            <a:off x="737342" y="1223437"/>
            <a:ext cx="10490758" cy="4585670"/>
            <a:chOff x="5767250" y="3330207"/>
            <a:chExt cx="639600" cy="845887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13" name="Google Shape;672;p39"/>
            <p:cNvSpPr/>
            <p:nvPr/>
          </p:nvSpPr>
          <p:spPr>
            <a:xfrm>
              <a:off x="5849016" y="3330207"/>
              <a:ext cx="467650" cy="845887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4" name="Google Shape;673;p39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5" name="Google Shape;674;p39"/>
            <p:cNvSpPr/>
            <p:nvPr/>
          </p:nvSpPr>
          <p:spPr>
            <a:xfrm>
              <a:off x="5767250" y="3695901"/>
              <a:ext cx="354025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6" name="Google Shape;675;p39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7" name="Google Shape;676;p39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8" name="Google Shape;677;p39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218" y="786743"/>
            <a:ext cx="1008066" cy="44230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011639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71056"/>
            <a:ext cx="10515600" cy="12930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b="1" dirty="0">
                <a:latin typeface="Cambria" panose="02040503050406030204" pitchFamily="18" charset="0"/>
                <a:ea typeface="Cambria" panose="02040503050406030204" pitchFamily="18" charset="0"/>
              </a:rPr>
              <a:t>Општи ИСХОДИ основног образовања и васпитања у иностранству</a:t>
            </a:r>
            <a:r>
              <a:rPr lang="ru-RU" dirty="0">
                <a:solidFill>
                  <a:srgbClr val="600000"/>
                </a:solidFill>
                <a:latin typeface="Comic Sans MS" panose="030F0702030302020204" pitchFamily="66" charset="0"/>
              </a:rPr>
              <a:t/>
            </a:r>
            <a:br>
              <a:rPr lang="ru-RU" dirty="0">
                <a:solidFill>
                  <a:srgbClr val="600000"/>
                </a:solidFill>
                <a:latin typeface="Comic Sans MS" panose="030F0702030302020204" pitchFamily="66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1400" y="1902689"/>
            <a:ext cx="10515600" cy="4209617"/>
          </a:xfrm>
        </p:spPr>
        <p:txBody>
          <a:bodyPr/>
          <a:lstStyle/>
          <a:p>
            <a:pPr marL="0" indent="0">
              <a:buNone/>
            </a:pPr>
            <a:r>
              <a:rPr lang="sr-Latn-R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 завршетку ученик ће бити у стању да: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користи </a:t>
            </a:r>
            <a:r>
              <a:rPr lang="sr-Latn-R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српски књижевни језик у разним видовима усменог и писаног изражавања у </a:t>
            </a:r>
            <a:r>
              <a:rPr lang="sr-Latn-RS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различитим комуникативним ситуацијама</a:t>
            </a:r>
            <a:r>
              <a:rPr lang="sr-Cyrl-R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sr-Latn-RS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идентификује</a:t>
            </a:r>
            <a:r>
              <a:rPr lang="sr-Latn-R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битне особености националне географије, историје и културе, као и репрезентативна уметничка дела</a:t>
            </a:r>
            <a:r>
              <a:rPr lang="sr-Cyrl-R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sr-Latn-RS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испољава</a:t>
            </a:r>
            <a:r>
              <a:rPr lang="sr-Latn-R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осећање припадности и позитиван став према очувању сопственог националног и културног идентитета </a:t>
            </a:r>
            <a:r>
              <a:rPr lang="sr-Latn-RS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уважавајући</a:t>
            </a:r>
            <a:r>
              <a:rPr lang="sr-Latn-R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sr-Latn-RS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наслеђе културе других народа</a:t>
            </a:r>
            <a:r>
              <a:rPr lang="sr-Cyrl-R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sr-Latn-RS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промовише </a:t>
            </a:r>
            <a:r>
              <a:rPr lang="sr-Latn-R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културу свога народа у земљи боравка, уз поштовање и </a:t>
            </a:r>
            <a:r>
              <a:rPr lang="sr-Latn-RS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уважавање културе земље домаћина</a:t>
            </a:r>
            <a:r>
              <a:rPr lang="sr-Latn-R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sr-Cyrl-RS" sz="24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2" descr="Ð ÐµÐ·ÑÐ»ÑÐ°Ñ ÑÐ»Ð¸ÐºÐ° Ð·Ð° zastava srbij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602" y="5523345"/>
            <a:ext cx="3121342" cy="97905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73809" cy="1067879"/>
          </a:xfrm>
          <a:prstGeom prst="rect">
            <a:avLst/>
          </a:prstGeom>
          <a:solidFill>
            <a:srgbClr val="00B0F0"/>
          </a:solidFill>
        </p:spPr>
      </p:pic>
    </p:spTree>
    <p:extLst>
      <p:ext uri="{BB962C8B-B14F-4D97-AF65-F5344CB8AC3E}">
        <p14:creationId xmlns:p14="http://schemas.microsoft.com/office/powerpoint/2010/main" val="645211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618836"/>
            <a:ext cx="10337800" cy="1376219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4000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sr-Cyrl-RS" sz="40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sr-Cyrl-RS" sz="4000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sr-Cyrl-RS" sz="40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sr-Cyrl-RS" sz="4000" b="1" dirty="0">
                <a:latin typeface="Cambria" panose="02040503050406030204" pitchFamily="18" charset="0"/>
                <a:ea typeface="Cambria" panose="02040503050406030204" pitchFamily="18" charset="0"/>
              </a:rPr>
              <a:t>П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ЛАН 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основног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образовања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r-Cyrl-RS" sz="4000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sr-Cyrl-RS" sz="40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и 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васпитања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у 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иностранству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/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3388264"/>
              </p:ext>
            </p:extLst>
          </p:nvPr>
        </p:nvGraphicFramePr>
        <p:xfrm>
          <a:off x="1413164" y="2078182"/>
          <a:ext cx="9144000" cy="3740727"/>
        </p:xfrm>
        <a:graphic>
          <a:graphicData uri="http://schemas.openxmlformats.org/drawingml/2006/table">
            <a:tbl>
              <a:tblPr firstRow="1" firstCol="1" bandRow="1"/>
              <a:tblGrid>
                <a:gridCol w="1785629">
                  <a:extLst>
                    <a:ext uri="{9D8B030D-6E8A-4147-A177-3AD203B41FA5}">
                      <a16:colId xmlns:a16="http://schemas.microsoft.com/office/drawing/2014/main" val="448866470"/>
                    </a:ext>
                  </a:extLst>
                </a:gridCol>
                <a:gridCol w="2232189">
                  <a:extLst>
                    <a:ext uri="{9D8B030D-6E8A-4147-A177-3AD203B41FA5}">
                      <a16:colId xmlns:a16="http://schemas.microsoft.com/office/drawing/2014/main" val="1228107970"/>
                    </a:ext>
                  </a:extLst>
                </a:gridCol>
                <a:gridCol w="3159122">
                  <a:extLst>
                    <a:ext uri="{9D8B030D-6E8A-4147-A177-3AD203B41FA5}">
                      <a16:colId xmlns:a16="http://schemas.microsoft.com/office/drawing/2014/main" val="109979686"/>
                    </a:ext>
                  </a:extLst>
                </a:gridCol>
                <a:gridCol w="1967060">
                  <a:extLst>
                    <a:ext uri="{9D8B030D-6E8A-4147-A177-3AD203B41FA5}">
                      <a16:colId xmlns:a16="http://schemas.microsoft.com/office/drawing/2014/main" val="496398758"/>
                    </a:ext>
                  </a:extLst>
                </a:gridCol>
              </a:tblGrid>
              <a:tr h="976808">
                <a:tc>
                  <a:txBody>
                    <a:bodyPr/>
                    <a:lstStyle/>
                    <a:p>
                      <a:pPr marL="182880" marR="0" indent="9144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ПРЕДМЕТИ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25532" marR="8313" marT="8313" marB="831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МЛАЂИ УЗРАСТ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25532" marR="8313" marT="8313" marB="831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СРЕДЊИ УЗРАСТ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25532" marR="8313" marT="8313" marB="831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СТАРИЈИ УЗРАСТ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25532" marR="8313" marT="8313" marB="831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977651"/>
                  </a:ext>
                </a:extLst>
              </a:tr>
              <a:tr h="8469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Српски језик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25532" marR="8313" marT="8313" marB="831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од 105 </a:t>
                      </a:r>
                      <a:endParaRPr lang="en-US" sz="11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до 114 </a:t>
                      </a:r>
                      <a:b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часова годишње</a:t>
                      </a:r>
                      <a:endParaRPr lang="en-US" sz="11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32" marR="8313" marT="8313" marB="831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од 105 </a:t>
                      </a:r>
                      <a:endParaRPr lang="en-US" sz="11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до 114 </a:t>
                      </a:r>
                      <a:b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часова годишње</a:t>
                      </a:r>
                      <a:endParaRPr lang="en-US" sz="11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32" marR="8313" marT="8313" marB="831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од 105</a:t>
                      </a:r>
                      <a:endParaRPr lang="en-US" sz="11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до 114 </a:t>
                      </a:r>
                      <a:b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часова годишње</a:t>
                      </a:r>
                      <a:endParaRPr lang="en-US" sz="11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32" marR="8313" marT="8313" marB="831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460347"/>
                  </a:ext>
                </a:extLst>
              </a:tr>
              <a:tr h="9275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Моја отаџбина Србија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25532" marR="8313" marT="8313" marB="831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306775"/>
                  </a:ext>
                </a:extLst>
              </a:tr>
              <a:tr h="9893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Основи културе српског народа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25532" marR="8313" marT="8313" marB="831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75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1102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600" b="1" dirty="0">
                <a:latin typeface="Cambria" panose="02040503050406030204" pitchFamily="18" charset="0"/>
                <a:ea typeface="Cambria" panose="02040503050406030204" pitchFamily="18" charset="0"/>
              </a:rPr>
              <a:t>ОРГАНИЗАЦИЈА ОБРАЗОВНО-ВАСПИТНОГ РАДА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5709" y="2383854"/>
            <a:ext cx="10818091" cy="2028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sr-Cyrl-RS" dirty="0"/>
              <a:t>Групе – хомогене и хетерогене</a:t>
            </a:r>
            <a:endParaRPr lang="en-US" dirty="0"/>
          </a:p>
          <a:p>
            <a:pPr marL="0" indent="0"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- Настава – три часа недељно;</a:t>
            </a:r>
          </a:p>
          <a:p>
            <a:pPr>
              <a:buFontTx/>
              <a:buChar char="-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Ваннаставне активности – један час недељно;</a:t>
            </a:r>
          </a:p>
          <a:p>
            <a:pPr>
              <a:buFontTx/>
              <a:buChar char="-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Планирају се и реализују у блоку, у складу са програмом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880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500"/>
            <a:ext cx="10515600" cy="690045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4000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sr-Cyrl-RS" sz="40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sr-Cyrl-RS" sz="4000" b="1" dirty="0">
                <a:latin typeface="Cambria" panose="02040503050406030204" pitchFamily="18" charset="0"/>
                <a:ea typeface="Cambria" panose="02040503050406030204" pitchFamily="18" charset="0"/>
              </a:rPr>
              <a:t>ПЛАНИРАЊЕ НАСТАВЕ И УЧЕЊА</a:t>
            </a:r>
            <a:r>
              <a:rPr lang="sr-Cyrl-RS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/>
            </a:r>
            <a:br>
              <a:rPr lang="sr-Cyrl-RS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45673"/>
            <a:ext cx="10515600" cy="4431289"/>
          </a:xfrm>
        </p:spPr>
        <p:txBody>
          <a:bodyPr>
            <a:normAutofit fontScale="92500" lnSpcReduction="20000"/>
          </a:bodyPr>
          <a:lstStyle/>
          <a:p>
            <a:pPr marL="135464" lvl="0" indent="0">
              <a:buClr>
                <a:srgbClr val="98ADBE"/>
              </a:buClr>
              <a:buSzPts val="20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Приликом планирања наставе и учења потребно је руководити се:</a:t>
            </a:r>
          </a:p>
          <a:p>
            <a:pPr marL="135464" lvl="0" indent="0">
              <a:buClr>
                <a:srgbClr val="98ADBE"/>
              </a:buClr>
              <a:buSzPts val="2000"/>
              <a:buNone/>
            </a:pP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lvl="0" indent="0">
              <a:spcBef>
                <a:spcPts val="0"/>
              </a:spcBef>
              <a:buClr>
                <a:schemeClr val="accent4">
                  <a:lumMod val="50000"/>
                </a:schemeClr>
              </a:buClr>
              <a:buSzPct val="800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нивоом знања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и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индивидуалним разликама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међу ученицима у погледу познавања српског језика;</a:t>
            </a:r>
          </a:p>
          <a:p>
            <a:pPr marL="0" lvl="0" indent="0">
              <a:spcBef>
                <a:spcPts val="0"/>
              </a:spcBef>
              <a:buClr>
                <a:schemeClr val="accent4">
                  <a:lumMod val="50000"/>
                </a:schemeClr>
              </a:buClr>
              <a:buSzPct val="800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- индивидуалним разликама међу ученицима у погледу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начина, темпа учења и брзине напредовања;</a:t>
            </a:r>
          </a:p>
          <a:p>
            <a:pPr marL="0" lvl="0" indent="0">
              <a:spcBef>
                <a:spcPts val="0"/>
              </a:spcBef>
              <a:buClr>
                <a:schemeClr val="accent4">
                  <a:lumMod val="50000"/>
                </a:schemeClr>
              </a:buClr>
              <a:buSzPct val="800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интегрисаним приступом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у којем постоји хоризонтална и вертикална повезаност унутар истог предмета и различитих наставних предмета;</a:t>
            </a:r>
          </a:p>
          <a:p>
            <a:pPr marL="0" lvl="0" indent="0">
              <a:spcBef>
                <a:spcPts val="0"/>
              </a:spcBef>
              <a:buClr>
                <a:schemeClr val="accent4">
                  <a:lumMod val="50000"/>
                </a:schemeClr>
              </a:buClr>
              <a:buSzPct val="800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партиципативним и кооперативним активностима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које омогућавају сарадњу;</a:t>
            </a:r>
          </a:p>
          <a:p>
            <a:pPr marL="0" lvl="0" indent="0">
              <a:spcBef>
                <a:spcPts val="0"/>
              </a:spcBef>
              <a:buClr>
                <a:schemeClr val="accent4">
                  <a:lumMod val="50000"/>
                </a:schemeClr>
              </a:buClr>
              <a:buSzPct val="800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активним и искуственим методама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наставе и учења;</a:t>
            </a:r>
          </a:p>
          <a:p>
            <a:pPr marL="0" lvl="0" indent="0">
              <a:spcBef>
                <a:spcPts val="0"/>
              </a:spcBef>
              <a:buClr>
                <a:schemeClr val="accent4">
                  <a:lumMod val="50000"/>
                </a:schemeClr>
              </a:buClr>
              <a:buSzPct val="80000"/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- уважавањем свакодневног искуства и знања које је ученик изградио ван школе.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655" y="0"/>
            <a:ext cx="1967345" cy="132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98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545" y="951344"/>
            <a:ext cx="9947564" cy="49392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636" y="1569010"/>
            <a:ext cx="1034474" cy="869391"/>
          </a:xfrm>
          <a:prstGeom prst="rect">
            <a:avLst/>
          </a:prstGeom>
        </p:spPr>
      </p:pic>
      <p:pic>
        <p:nvPicPr>
          <p:cNvPr id="7" name="Picture 2" descr="C:\Users\NORA\Desktop\OBUKA NASTAVNIKA 2019\vannastavne\images.jp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309" y="1360875"/>
            <a:ext cx="1206809" cy="18176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7040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  <a:t>ПРВИ ПУТ У УЧИОНИЦИ!!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3600" b="1" dirty="0">
                <a:latin typeface="Cambria" panose="02040503050406030204" pitchFamily="18" charset="0"/>
                <a:ea typeface="Cambria" panose="02040503050406030204" pitchFamily="18" charset="0"/>
              </a:rPr>
              <a:t>ЗАДАТАК 4 </a:t>
            </a:r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  <a:t>(рад у групи, </a:t>
            </a: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групе су хетерогене - нови и стари наставници; рад </a:t>
            </a:r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  <a:t>30 минута)</a:t>
            </a:r>
          </a:p>
          <a:p>
            <a:pPr marL="0" indent="0">
              <a:buNone/>
            </a:pPr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  <a:t>Наставна тема- Лето у завичају, хетерогена група </a:t>
            </a:r>
          </a:p>
          <a:p>
            <a:pPr marL="0" indent="0">
              <a:buNone/>
            </a:pPr>
            <a:endParaRPr lang="sr-Cyrl-RS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  <a:t>А. Израда припреме</a:t>
            </a:r>
          </a:p>
          <a:p>
            <a:pPr marL="0" indent="0">
              <a:buNone/>
            </a:pPr>
            <a:endParaRPr lang="sr-Cyrl-R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Извештавање по групама</a:t>
            </a:r>
            <a:endParaRPr lang="sr-Latn-R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054" y="4356181"/>
            <a:ext cx="3611419" cy="140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288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500"/>
            <a:ext cx="10515600" cy="726991"/>
          </a:xfrm>
        </p:spPr>
        <p:txBody>
          <a:bodyPr>
            <a:normAutofit fontScale="90000"/>
          </a:bodyPr>
          <a:lstStyle/>
          <a:p>
            <a:r>
              <a:rPr lang="sr-Cyrl-RS" dirty="0"/>
              <a:t/>
            </a:r>
            <a:br>
              <a:rPr lang="sr-Cyrl-RS" dirty="0"/>
            </a:br>
            <a:r>
              <a:rPr lang="sr-Cyrl-RS" sz="3600" b="1" dirty="0">
                <a:latin typeface="Cambria" panose="02040503050406030204" pitchFamily="18" charset="0"/>
                <a:ea typeface="Cambria" panose="02040503050406030204" pitchFamily="18" charset="0"/>
              </a:rPr>
              <a:t>ВАЖНО ЈЕ ОБРАТИТИ ПАЖЊУ НА:</a:t>
            </a:r>
            <a:r>
              <a:rPr lang="sr-Cyrl-RS" dirty="0"/>
              <a:t/>
            </a:r>
            <a:br>
              <a:rPr lang="sr-Cyrl-R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9491"/>
            <a:ext cx="10515600" cy="4477471"/>
          </a:xfrm>
        </p:spPr>
        <p:txBody>
          <a:bodyPr/>
          <a:lstStyle/>
          <a:p>
            <a:pPr>
              <a:buFontTx/>
              <a:buChar char="-"/>
            </a:pPr>
            <a:endParaRPr lang="sr-Cyrl-RS" dirty="0"/>
          </a:p>
          <a:p>
            <a:pPr>
              <a:buFontTx/>
              <a:buChar char="-"/>
            </a:pPr>
            <a:r>
              <a:rPr lang="sr-Cyrl-RS" dirty="0"/>
              <a:t>Начин планирања наставе - </a:t>
            </a: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</a:rPr>
              <a:t>повезивање наставних садржаја у веће смисаоне целине,</a:t>
            </a:r>
          </a:p>
          <a:p>
            <a:pPr>
              <a:buFontTx/>
              <a:buChar char="-"/>
            </a:pPr>
            <a:r>
              <a:rPr lang="sr-Cyrl-RS" dirty="0"/>
              <a:t>облике рада,</a:t>
            </a:r>
          </a:p>
          <a:p>
            <a:pPr>
              <a:buFontTx/>
              <a:buChar char="-"/>
            </a:pPr>
            <a:r>
              <a:rPr lang="sr-Cyrl-RS" dirty="0"/>
              <a:t>врсте наставе,</a:t>
            </a:r>
          </a:p>
          <a:p>
            <a:pPr>
              <a:buFontTx/>
              <a:buChar char="-"/>
            </a:pPr>
            <a:r>
              <a:rPr lang="sr-Cyrl-RS" dirty="0"/>
              <a:t>дидактичка средства ...</a:t>
            </a:r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547004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500"/>
            <a:ext cx="10515600" cy="791645"/>
          </a:xfrm>
        </p:spPr>
        <p:txBody>
          <a:bodyPr>
            <a:normAutofit/>
          </a:bodyPr>
          <a:lstStyle/>
          <a:p>
            <a:r>
              <a:rPr lang="sr-Cyrl-RS" sz="3200" b="1" dirty="0">
                <a:latin typeface="Cambria" panose="02040503050406030204" pitchFamily="18" charset="0"/>
                <a:ea typeface="Cambria" panose="02040503050406030204" pitchFamily="18" charset="0"/>
              </a:rPr>
              <a:t>ПРЕПОРУКА: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62545"/>
            <a:ext cx="10515600" cy="4514417"/>
          </a:xfrm>
        </p:spPr>
        <p:txBody>
          <a:bodyPr/>
          <a:lstStyle/>
          <a:p>
            <a:pPr marL="0" indent="0">
              <a:buNone/>
            </a:pPr>
            <a:r>
              <a:rPr lang="sr-Cyrl-RS" dirty="0"/>
              <a:t>- </a:t>
            </a:r>
            <a:r>
              <a:rPr lang="sr-Cyrl-RS" b="1" dirty="0"/>
              <a:t>ТЕМАТСКО ПЛАНИРАЊЕ -  </a:t>
            </a:r>
            <a:r>
              <a:rPr lang="sr-Cyrl-CS" sz="2400" dirty="0">
                <a:latin typeface="Cambria" panose="02040503050406030204" pitchFamily="18" charset="0"/>
                <a:ea typeface="Cambria" panose="02040503050406030204" pitchFamily="18" charset="0"/>
              </a:rPr>
              <a:t>интердисциплинарни </a:t>
            </a:r>
            <a:r>
              <a:rPr lang="sr-Cyrl-RS" sz="2400" dirty="0">
                <a:latin typeface="Cambria" panose="02040503050406030204" pitchFamily="18" charset="0"/>
                <a:ea typeface="Cambria" panose="02040503050406030204" pitchFamily="18" charset="0"/>
              </a:rPr>
              <a:t>приступ који подразумева повезивање садржаја  различитих дисциплина (предмета) у </a:t>
            </a:r>
            <a:r>
              <a:rPr lang="sr-Cyrl-CS" sz="2400" dirty="0">
                <a:latin typeface="Cambria" panose="02040503050406030204" pitchFamily="18" charset="0"/>
                <a:ea typeface="Cambria" panose="02040503050406030204" pitchFamily="18" charset="0"/>
              </a:rPr>
              <a:t>смисаоне логичке целине организоване око једног проблема или теме</a:t>
            </a:r>
            <a:r>
              <a:rPr lang="sr-Cyrl-RS" sz="2400" dirty="0">
                <a:latin typeface="Cambria" panose="02040503050406030204" pitchFamily="18" charset="0"/>
                <a:ea typeface="Cambria" panose="02040503050406030204" pitchFamily="18" charset="0"/>
              </a:rPr>
              <a:t> функцији вишестраног расветљавања проблема теме који се истражује.</a:t>
            </a:r>
          </a:p>
          <a:p>
            <a:pPr marL="0" indent="0">
              <a:buNone/>
            </a:pPr>
            <a:endParaRPr lang="sr-Cyrl-RS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</a:rPr>
              <a:t>ОМОГУЋАВА:</a:t>
            </a:r>
          </a:p>
          <a:p>
            <a:pPr marL="101598" indent="0" algn="ctr">
              <a:buNone/>
            </a:pPr>
            <a:r>
              <a:rPr lang="sr-Cyrl-RS" sz="2400" dirty="0">
                <a:latin typeface="Cambria" panose="02040503050406030204" pitchFamily="18" charset="0"/>
                <a:ea typeface="Cambria" panose="02040503050406030204" pitchFamily="18" charset="0"/>
              </a:rPr>
              <a:t>-повезивање наставних садржаја у веће смисаоне целине;</a:t>
            </a:r>
          </a:p>
          <a:p>
            <a:pPr marL="101598" indent="0" algn="ctr">
              <a:buNone/>
            </a:pPr>
            <a:r>
              <a:rPr lang="sr-Cyrl-RS" sz="2400" dirty="0">
                <a:latin typeface="Cambria" panose="02040503050406030204" pitchFamily="18" charset="0"/>
                <a:ea typeface="Cambria" panose="02040503050406030204" pitchFamily="18" charset="0"/>
              </a:rPr>
              <a:t>-сагледавање феномена из перспективе различитих предмета;</a:t>
            </a:r>
          </a:p>
          <a:p>
            <a:pPr marL="101598" indent="0" algn="ctr">
              <a:buNone/>
            </a:pPr>
            <a:r>
              <a:rPr lang="sr-Cyrl-RS" sz="2400" dirty="0">
                <a:latin typeface="Cambria" panose="02040503050406030204" pitchFamily="18" charset="0"/>
                <a:ea typeface="Cambria" panose="02040503050406030204" pitchFamily="18" charset="0"/>
              </a:rPr>
              <a:t>-стицање и развој система знања и појмова</a:t>
            </a:r>
            <a:endParaRPr lang="en-US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650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500"/>
            <a:ext cx="10515600" cy="588445"/>
          </a:xfrm>
        </p:spPr>
        <p:txBody>
          <a:bodyPr>
            <a:normAutofit/>
          </a:bodyPr>
          <a:lstStyle/>
          <a:p>
            <a:r>
              <a:rPr lang="sr-Cyrl-RS" sz="2800" b="1" dirty="0">
                <a:latin typeface="Cambria" panose="02040503050406030204" pitchFamily="18" charset="0"/>
                <a:ea typeface="Cambria" panose="02040503050406030204" pitchFamily="18" charset="0"/>
              </a:rPr>
              <a:t>ПРИМЕР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Content Placeholder 7"/>
          <p:cNvPicPr>
            <a:picLocks noGrp="1"/>
          </p:cNvPicPr>
          <p:nvPr>
            <p:ph idx="1"/>
          </p:nvPr>
        </p:nvPicPr>
        <p:blipFill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545" y="1560946"/>
            <a:ext cx="9605820" cy="399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97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501"/>
            <a:ext cx="10515600" cy="763936"/>
          </a:xfrm>
        </p:spPr>
        <p:txBody>
          <a:bodyPr>
            <a:normAutofit/>
          </a:bodyPr>
          <a:lstStyle/>
          <a:p>
            <a:pPr algn="ctr"/>
            <a:r>
              <a:rPr lang="sr-Cyrl-RS" sz="3600" b="1" dirty="0">
                <a:latin typeface="Cambria" panose="02040503050406030204" pitchFamily="18" charset="0"/>
                <a:ea typeface="Cambria" panose="02040503050406030204" pitchFamily="18" charset="0"/>
              </a:rPr>
              <a:t>ВАННАСТАВНЕ АКТИВНОСТИ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4" y="1736437"/>
            <a:ext cx="10855036" cy="4440525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интегративне активности које доприносе остваривању  образовно-васпитног рада;</a:t>
            </a:r>
          </a:p>
          <a:p>
            <a:pPr marL="285750" indent="-285750">
              <a:buFontTx/>
              <a:buChar char="-"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велики потенцијал; </a:t>
            </a:r>
          </a:p>
          <a:p>
            <a:pPr marL="285750" indent="-285750">
              <a:buFontTx/>
              <a:buChar char="-"/>
            </a:pPr>
            <a:r>
              <a:rPr lang="sr-Cyrl-R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често недовољно искоришћен</a:t>
            </a:r>
          </a:p>
          <a:p>
            <a:pPr marL="0" indent="0">
              <a:buNone/>
            </a:pPr>
            <a:r>
              <a:rPr lang="sr-Cyrl-RS" b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-   остварују се кроз један час недељно.</a:t>
            </a:r>
            <a:endParaRPr lang="sr-Cyrl-RS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sr-Cyrl-RS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2" descr="C:\Users\NORA\Desktop\OBUKA NASTAVNIKA 2019\vannastavne\vannastavne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768" y="2934003"/>
            <a:ext cx="3430686" cy="3024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1540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10515600" cy="812801"/>
          </a:xfrm>
        </p:spPr>
        <p:txBody>
          <a:bodyPr>
            <a:normAutofit/>
          </a:bodyPr>
          <a:lstStyle/>
          <a:p>
            <a:pPr algn="ctr"/>
            <a:r>
              <a:rPr lang="sr-Cyrl-RS" sz="2800" b="1" dirty="0">
                <a:latin typeface="Cambria" panose="02040503050406030204" pitchFamily="18" charset="0"/>
                <a:ea typeface="Cambria" panose="02040503050406030204" pitchFamily="18" charset="0"/>
              </a:rPr>
              <a:t>ЗАШТО СУ ВАЖНЕ ВАННАСТАВНЕ АКТИВНОСТИ?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2401"/>
            <a:ext cx="10515600" cy="47545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x-none" b="1" dirty="0">
                <a:latin typeface="Times New Roman" pitchFamily="18" charset="0"/>
                <a:cs typeface="Times New Roman" pitchFamily="18" charset="0"/>
              </a:rPr>
              <a:t>свеобухватн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x-non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за све ученике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sr-Cyrl-ME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- смислене – 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адекватан одговор на потребе и интересовања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- ц</a:t>
            </a:r>
            <a:r>
              <a:rPr lang="x-none" b="1" dirty="0">
                <a:latin typeface="Times New Roman" pitchFamily="18" charset="0"/>
                <a:cs typeface="Times New Roman" pitchFamily="18" charset="0"/>
              </a:rPr>
              <a:t>иљаност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 дефинисани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циљеви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и очекивани  ефекти/исходи;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 </a:t>
            </a: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- и</a:t>
            </a:r>
            <a:r>
              <a:rPr lang="x-none" b="1" dirty="0">
                <a:latin typeface="Times New Roman" pitchFamily="18" charset="0"/>
                <a:cs typeface="Times New Roman" pitchFamily="18" charset="0"/>
              </a:rPr>
              <a:t>спланиран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е -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на сличан начин као и часови обавезних предмета;</a:t>
            </a:r>
            <a:endParaRPr lang="x-none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- проактивне –</a:t>
            </a:r>
            <a:r>
              <a:rPr lang="sr-Latn-R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активни, самостални;</a:t>
            </a:r>
            <a:r>
              <a:rPr lang="sr-Latn-RS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x-none" b="1" dirty="0">
                <a:latin typeface="Times New Roman" pitchFamily="18" charset="0"/>
                <a:cs typeface="Times New Roman" pitchFamily="18" charset="0"/>
              </a:rPr>
              <a:t>континуиран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е –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редовно се одржавају;</a:t>
            </a:r>
          </a:p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- разноврсне - 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по форми, садржају и начину </a:t>
            </a:r>
            <a:r>
              <a:rPr lang="sr-Cyrl-ME" dirty="0">
                <a:latin typeface="Times New Roman" pitchFamily="18" charset="0"/>
                <a:cs typeface="Times New Roman" pitchFamily="18" charset="0"/>
              </a:rPr>
              <a:t>остваривања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 различите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; ко је укључен;</a:t>
            </a:r>
            <a:endParaRPr lang="x-none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x-none" b="1" dirty="0">
                <a:latin typeface="Times New Roman" pitchFamily="18" charset="0"/>
                <a:cs typeface="Times New Roman" pitchFamily="18" charset="0"/>
              </a:rPr>
              <a:t>документова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не – 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видљив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е су 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у документацији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, збирка доказа;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 </a:t>
            </a: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- т</a:t>
            </a:r>
            <a:r>
              <a:rPr lang="x-none" b="1" dirty="0">
                <a:latin typeface="Times New Roman" pitchFamily="18" charset="0"/>
                <a:cs typeface="Times New Roman" pitchFamily="18" charset="0"/>
              </a:rPr>
              <a:t>ранспарентн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е - </a:t>
            </a:r>
            <a:r>
              <a:rPr lang="x-none" i="1" dirty="0">
                <a:latin typeface="Times New Roman" pitchFamily="18" charset="0"/>
                <a:cs typeface="Times New Roman" pitchFamily="18" charset="0"/>
              </a:rPr>
              <a:t>лична карта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наставе;</a:t>
            </a:r>
          </a:p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- е</a:t>
            </a:r>
            <a:r>
              <a:rPr lang="x-none" b="1" dirty="0">
                <a:latin typeface="Times New Roman" pitchFamily="18" charset="0"/>
                <a:cs typeface="Times New Roman" pitchFamily="18" charset="0"/>
              </a:rPr>
              <a:t>валуативн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е – 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и ученик и наставник и родитељ.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49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99127"/>
            <a:ext cx="10515600" cy="50778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Cyrl-R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r-Cyrl-R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sr-Cyrl-RS" sz="4000" dirty="0">
                <a:latin typeface="Cambria" panose="02040503050406030204" pitchFamily="18" charset="0"/>
                <a:ea typeface="Cambria" panose="02040503050406030204" pitchFamily="18" charset="0"/>
              </a:rPr>
              <a:t>„Онај који жели да покрене свет нека прво покрене самог себе“, Сократ</a:t>
            </a:r>
            <a:endParaRPr lang="en-U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6809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5B016E29-BF17-4609-A20C-467F45BB3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103" y="2717642"/>
            <a:ext cx="10325793" cy="821635"/>
          </a:xfrm>
        </p:spPr>
        <p:txBody>
          <a:bodyPr>
            <a:noAutofit/>
          </a:bodyPr>
          <a:lstStyle/>
          <a:p>
            <a:pPr algn="ctr"/>
            <a:r>
              <a:rPr lang="en-US" altLang="en-US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altLang="en-US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altLang="en-US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altLang="en-US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altLang="en-US" b="1" dirty="0">
                <a:latin typeface="Cambria" panose="02040503050406030204" pitchFamily="18" charset="0"/>
                <a:ea typeface="Cambria" panose="02040503050406030204" pitchFamily="18" charset="0"/>
              </a:rPr>
              <a:t>ХВАЛА НА ПАЖЊИ!</a:t>
            </a:r>
            <a:r>
              <a:rPr lang="sr-Cyrl-RS" altLang="en-US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sr-Cyrl-RS" altLang="en-US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sr-Cyrl-RS" altLang="en-US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sr-Cyrl-RS" altLang="en-US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altLang="en-US" b="1" dirty="0">
                <a:latin typeface="Cambria" panose="02040503050406030204" pitchFamily="18" charset="0"/>
                <a:ea typeface="Cambria" panose="02040503050406030204" pitchFamily="18" charset="0"/>
              </a:rPr>
              <a:t>osnovno@mpn.gov.rs</a:t>
            </a:r>
          </a:p>
        </p:txBody>
      </p:sp>
    </p:spTree>
    <p:extLst>
      <p:ext uri="{BB962C8B-B14F-4D97-AF65-F5344CB8AC3E}">
        <p14:creationId xmlns:p14="http://schemas.microsoft.com/office/powerpoint/2010/main" val="505027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2605</TotalTime>
  <Words>1190</Words>
  <Application>Microsoft Office PowerPoint</Application>
  <PresentationFormat>Widescreen</PresentationFormat>
  <Paragraphs>166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Cambria</vt:lpstr>
      <vt:lpstr>Comic Sans MS</vt:lpstr>
      <vt:lpstr>DengXian</vt:lpstr>
      <vt:lpstr>Times New Roman</vt:lpstr>
      <vt:lpstr>Office Theme</vt:lpstr>
      <vt:lpstr>PowerPoint Presentation</vt:lpstr>
      <vt:lpstr>PowerPoint Presentation</vt:lpstr>
      <vt:lpstr>PowerPoint Presentation</vt:lpstr>
      <vt:lpstr>ЗАДАТАК 1 (фронтални рад)</vt:lpstr>
      <vt:lpstr>ШТА НАМ ЈЕ МОТИВ? </vt:lpstr>
      <vt:lpstr>ШТА НАМ ЈЕ ОСНОВ?</vt:lpstr>
      <vt:lpstr>ЦИЉ основног образовања и васпитања у иностранству је:</vt:lpstr>
      <vt:lpstr>ЧЕМУ СЕ РАДУЈЕМ, ЧЕГА СЕ БОЈИМ </vt:lpstr>
      <vt:lpstr>ПОСЛОДАВАЦ:</vt:lpstr>
      <vt:lpstr>САРАДНИЦИ:</vt:lpstr>
      <vt:lpstr>У СУСРЕТ НОВОЈ ШКОЛСКОЈ ГОДИНИ– ПРИПРЕМА ЗА РАД</vt:lpstr>
      <vt:lpstr>Посебан ПРОГРАМ основног образовања и васпитања у иностранству</vt:lpstr>
      <vt:lpstr>  Општи ИСХОДИ основног образовања и васпитања у иностранству </vt:lpstr>
      <vt:lpstr>  ПЛАН основног образовања  и васпитања у иностранству  </vt:lpstr>
      <vt:lpstr>ОРГАНИЗАЦИЈА ОБРАЗОВНО-ВАСПИТНОГ РАДА</vt:lpstr>
      <vt:lpstr> ПЛАНИРАЊЕ НАСТАВЕ И УЧЕЊА </vt:lpstr>
      <vt:lpstr>PowerPoint Presentation</vt:lpstr>
      <vt:lpstr>ПРВИ ПУТ У УЧИОНИЦИ!!</vt:lpstr>
      <vt:lpstr> ВАЖНО ЈЕ ОБРАТИТИ ПАЖЊУ НА: </vt:lpstr>
      <vt:lpstr>ПРЕПОРУКА:</vt:lpstr>
      <vt:lpstr>ПРИМЕР</vt:lpstr>
      <vt:lpstr>ВАННАСТАВНЕ АКТИВНОСТИ</vt:lpstr>
      <vt:lpstr>ЗАШТО СУ ВАЖНЕ ВАННАСТАВНЕ АКТИВНОСТИ?</vt:lpstr>
      <vt:lpstr>PowerPoint Presentation</vt:lpstr>
      <vt:lpstr>  ХВАЛА НА ПАЖЊИ!  osnovno@mpn.gov.rs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Jelena Dakic</dc:creator>
  <cp:lastModifiedBy>AleksaE</cp:lastModifiedBy>
  <cp:revision>310</cp:revision>
  <dcterms:created xsi:type="dcterms:W3CDTF">2020-12-21T15:55:22Z</dcterms:created>
  <dcterms:modified xsi:type="dcterms:W3CDTF">2023-09-26T12:00:50Z</dcterms:modified>
</cp:coreProperties>
</file>