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7" r:id="rId2"/>
    <p:sldId id="274" r:id="rId3"/>
    <p:sldId id="289" r:id="rId4"/>
    <p:sldId id="278" r:id="rId5"/>
    <p:sldId id="290" r:id="rId6"/>
    <p:sldId id="261" r:id="rId7"/>
    <p:sldId id="259" r:id="rId8"/>
    <p:sldId id="260" r:id="rId9"/>
    <p:sldId id="291" r:id="rId10"/>
    <p:sldId id="292" r:id="rId11"/>
    <p:sldId id="293" r:id="rId12"/>
    <p:sldId id="294" r:id="rId13"/>
    <p:sldId id="295" r:id="rId14"/>
    <p:sldId id="296" r:id="rId15"/>
    <p:sldId id="305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6" r:id="rId25"/>
    <p:sldId id="307" r:id="rId26"/>
    <p:sldId id="308" r:id="rId27"/>
    <p:sldId id="309" r:id="rId28"/>
    <p:sldId id="26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BEBCA4-1321-4A2E-9F86-976C88D2EE2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657CA-B103-4E39-BC31-72A5B76DE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57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57CA-B103-4E39-BC31-72A5B76DE8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824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89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644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68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681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1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098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658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76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359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21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580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sr-Latn-RS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49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N-dsohdpd0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2046089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endParaRPr lang="en-US" sz="3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2445" y="1447800"/>
            <a:ext cx="7848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200" b="1" kern="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Усвајање</a:t>
            </a:r>
            <a:r>
              <a:rPr lang="ru-RU" sz="3200" b="1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језичких</a:t>
            </a:r>
            <a:r>
              <a:rPr lang="ru-RU" sz="3200" b="1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вештина</a:t>
            </a:r>
            <a:r>
              <a:rPr lang="ru-RU" sz="3200" b="1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посредством </a:t>
            </a:r>
            <a:r>
              <a:rPr lang="ru-RU" sz="3200" b="1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обраде</a:t>
            </a:r>
            <a:r>
              <a:rPr lang="ru-RU" sz="3200" b="1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књижевног</a:t>
            </a:r>
            <a:r>
              <a:rPr lang="ru-RU" sz="3200" b="1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текста</a:t>
            </a:r>
            <a:endParaRPr lang="ru-RU" sz="3200" b="1" kern="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9216" y="4437112"/>
            <a:ext cx="2895600" cy="2121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059" y="3225526"/>
            <a:ext cx="1989385" cy="93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53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lvl="0" indent="0">
              <a:spcBef>
                <a:spcPts val="400"/>
              </a:spcBef>
              <a:buClr>
                <a:srgbClr val="6076B4"/>
              </a:buClr>
              <a:buSzPct val="68000"/>
              <a:buNone/>
              <a:defRPr/>
            </a:pPr>
            <a:r>
              <a:rPr lang="sr-Cyrl-RS" sz="2300" b="1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ЦИЉ</a:t>
            </a:r>
            <a:r>
              <a:rPr lang="sr-Cyrl-RS" sz="23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lvl="0" indent="0">
              <a:spcBef>
                <a:spcPts val="400"/>
              </a:spcBef>
              <a:buClr>
                <a:srgbClr val="6076B4"/>
              </a:buClr>
              <a:buSzPct val="68000"/>
              <a:buNone/>
              <a:defRPr/>
            </a:pPr>
            <a:r>
              <a:rPr lang="sr-Cyrl-RS" sz="23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Упознавање наставника са општим </a:t>
            </a:r>
            <a:r>
              <a:rPr lang="sr-Cyrl-RS" sz="23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карактеристикама језичких вештина и њиховој примени у настави српског језика у иностранству.</a:t>
            </a:r>
            <a:endParaRPr lang="sr-Cyrl-RS" sz="2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lvl="0" indent="0">
              <a:spcBef>
                <a:spcPts val="400"/>
              </a:spcBef>
              <a:buClr>
                <a:srgbClr val="6076B4"/>
              </a:buClr>
              <a:buSzPct val="68000"/>
              <a:buNone/>
              <a:defRPr/>
            </a:pPr>
            <a:endParaRPr lang="sr-Cyrl-RS" sz="2300" b="1" dirty="0">
              <a:solidFill>
                <a:srgbClr val="2F589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lvl="0" indent="0">
              <a:spcBef>
                <a:spcPts val="400"/>
              </a:spcBef>
              <a:buClr>
                <a:srgbClr val="6076B4"/>
              </a:buClr>
              <a:buSzPct val="68000"/>
              <a:buNone/>
              <a:defRPr/>
            </a:pPr>
            <a:r>
              <a:rPr lang="sr-Cyrl-RS" sz="2300" b="1" dirty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</a:t>
            </a:r>
          </a:p>
          <a:p>
            <a:pPr marL="109728" lvl="0" indent="0">
              <a:spcBef>
                <a:spcPts val="400"/>
              </a:spcBef>
              <a:buClr>
                <a:srgbClr val="6076B4"/>
              </a:buClr>
              <a:buSzPct val="68000"/>
              <a:buNone/>
              <a:defRPr/>
            </a:pPr>
            <a:r>
              <a:rPr lang="sr-Cyrl-RS" sz="23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На крају ове теме наставници су упознати </a:t>
            </a:r>
            <a:r>
              <a:rPr lang="sr-Cyrl-RS" sz="23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са општим </a:t>
            </a:r>
            <a:r>
              <a:rPr lang="sr-Cyrl-RS" sz="23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карактеристикама језичких вештина у настави српског језика у </a:t>
            </a:r>
            <a:r>
              <a:rPr lang="sr-Cyrl-RS" sz="23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иностранству и могу их применити приликом обраде књижевног текста.</a:t>
            </a:r>
          </a:p>
          <a:p>
            <a:pPr marL="109728" lvl="0" indent="0">
              <a:spcBef>
                <a:spcPts val="400"/>
              </a:spcBef>
              <a:buClr>
                <a:srgbClr val="6076B4"/>
              </a:buClr>
              <a:buSzPct val="68000"/>
              <a:buNone/>
              <a:defRPr/>
            </a:pPr>
            <a:r>
              <a:rPr lang="sr-Cyrl-RS" sz="23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Наставници самостално креирају наставне материјале за обраду језичких вештина посредством књижевних дела.</a:t>
            </a:r>
            <a:endParaRPr lang="sr-Cyrl-RS" sz="2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lvl="0" indent="0">
              <a:spcBef>
                <a:spcPts val="400"/>
              </a:spcBef>
              <a:buClr>
                <a:srgbClr val="6076B4"/>
              </a:buClr>
              <a:buSzPct val="68000"/>
              <a:buNone/>
              <a:defRPr/>
            </a:pPr>
            <a:endParaRPr lang="sr-Cyrl-RS" sz="2200" dirty="0">
              <a:solidFill>
                <a:srgbClr val="2F5897"/>
              </a:solidFill>
              <a:latin typeface="Times New Roman" pitchFamily="18" charset="0"/>
              <a:ea typeface="Cambria Math" panose="02040503050406030204" pitchFamily="18" charset="0"/>
              <a:cs typeface="Times New Roman" pitchFamily="18" charset="0"/>
            </a:endParaRPr>
          </a:p>
          <a:p>
            <a:pPr marL="109728" lvl="0" indent="0">
              <a:spcBef>
                <a:spcPts val="400"/>
              </a:spcBef>
              <a:buClr>
                <a:srgbClr val="6076B4"/>
              </a:buClr>
              <a:buSzPct val="68000"/>
              <a:buNone/>
              <a:defRPr/>
            </a:pPr>
            <a:endParaRPr lang="sr-Cyrl-R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4624"/>
            <a:ext cx="1444625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834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3600" b="1" dirty="0">
                <a:solidFill>
                  <a:srgbClr val="2F5897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ТЕМЕ</a:t>
            </a:r>
            <a:endParaRPr lang="en-US" sz="3600" b="1" dirty="0">
              <a:solidFill>
                <a:srgbClr val="2F5897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Четири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језичке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вештине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разлике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методици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наставе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српског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језика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књижевности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српског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језика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иностранству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као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завичајног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матерњег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Пример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усвајања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вештина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посредством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књижевног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текста у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млађем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узрасту</a:t>
            </a:r>
            <a:endParaRPr lang="ru-RU" sz="2800" dirty="0" smtClean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Вежба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усвајања</a:t>
            </a:r>
            <a:r>
              <a:rPr lang="ru-RU" sz="28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вештина</a:t>
            </a:r>
            <a:r>
              <a:rPr lang="ru-RU" sz="28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посредством </a:t>
            </a:r>
            <a:r>
              <a:rPr lang="ru-RU" sz="28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књижевног</a:t>
            </a:r>
            <a:r>
              <a:rPr lang="ru-RU" sz="28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текста у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средњем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узрасту</a:t>
            </a:r>
            <a:endParaRPr lang="ru-RU" sz="280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Вежба</a:t>
            </a:r>
            <a:r>
              <a:rPr lang="ru-RU" sz="28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усвајања</a:t>
            </a:r>
            <a:r>
              <a:rPr lang="ru-RU" sz="28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вештина</a:t>
            </a:r>
            <a:r>
              <a:rPr lang="ru-RU" sz="28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посредством </a:t>
            </a:r>
            <a:r>
              <a:rPr lang="ru-RU" sz="28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књижевног</a:t>
            </a:r>
            <a:r>
              <a:rPr lang="ru-RU" sz="28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текста 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старијем</a:t>
            </a:r>
            <a:r>
              <a:rPr lang="ru-RU" sz="280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узрасту</a:t>
            </a:r>
            <a:endParaRPr lang="ru-RU" sz="280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58"/>
            <a:ext cx="2857500" cy="220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132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sr-Cyrl-RS" sz="3200" b="1" kern="0" dirty="0" smtClean="0">
                <a:solidFill>
                  <a:srgbClr val="2F5897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sr-Cyrl-RS" sz="3200" b="1" kern="0" dirty="0">
                <a:solidFill>
                  <a:srgbClr val="2F5897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ЦИЉ </a:t>
            </a:r>
            <a:r>
              <a:rPr lang="sr-Cyrl-RS" sz="3200" b="1" kern="0" dirty="0" smtClean="0">
                <a:solidFill>
                  <a:srgbClr val="2F5897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УЧЕЊА ПРЕДМЕТА:</a:t>
            </a:r>
            <a:br>
              <a:rPr lang="sr-Cyrl-RS" sz="3200" b="1" kern="0" dirty="0" smtClean="0">
                <a:solidFill>
                  <a:srgbClr val="2F5897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sr-Cyrl-RS" sz="3200" b="1" kern="0" dirty="0" smtClean="0">
                <a:solidFill>
                  <a:srgbClr val="2F5897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СЛИЧНОСТИ И РАЗЛИКЕ</a:t>
            </a:r>
            <a:endParaRPr lang="en-US" sz="3200" b="1" kern="0" dirty="0">
              <a:solidFill>
                <a:srgbClr val="2F5897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Циљеви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наставе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учења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српског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језика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књижевности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јесу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да се ученик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оспособи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правилно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користи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српски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језик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различитим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комуникативним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ситуацијама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, у говору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писању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тако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што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ће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овладати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основним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законитостима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српског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књижевног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језика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, да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стиче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знања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о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улози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значају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језика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националној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култури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изградњи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националног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идентитета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; да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кроз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читање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тумачење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књижевних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дела из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српске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светске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баштине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развија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читалачке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компетенције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које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, уз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књижевно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знање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обухватају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емоционално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фантазијско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уживљавање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, живо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памћење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истраживачко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посматрање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подстичу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имагинацију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уметнички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сензибилитет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естетско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доживљавање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критичко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мишљење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морално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просуђивање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асоцијативно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повезивање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; да се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одговарајућим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врстама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читања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оспособљава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усмерено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приступа делу и приликом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тумачења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открива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различите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слојеве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значења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; да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стиче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знања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о месту,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улози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значају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језика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књижевности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српској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светској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култури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негује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љубав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према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српском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језику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књижевности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; да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стиче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развија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најшира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хуманистичка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знања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да научи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како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функционално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повезује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садржаје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предметних</a:t>
            </a:r>
            <a:r>
              <a:rPr lang="ru-RU" sz="29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области.</a:t>
            </a:r>
          </a:p>
          <a:p>
            <a:pPr algn="just"/>
            <a:endParaRPr lang="ru-RU" sz="280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Циљ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образовања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васпитања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иностранству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развијање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свести о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сопственом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националном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културном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идентитету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учењем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српског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језика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упознавањем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највреднијим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делима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српске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културне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баштине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као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подстицање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одржавања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трајних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веза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отаџбином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Исходи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образовања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васпитања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иностранству</a:t>
            </a:r>
            <a:endParaRPr lang="ru-RU" sz="14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завршетку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образовања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васпитања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иностранству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ученик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ће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бити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стању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да:</a:t>
            </a:r>
          </a:p>
          <a:p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користи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српски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књижевни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језик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разним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видовима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усменог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писаног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изражавања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различитим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комуникативним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ситуацијама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идентификује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битне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особености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географије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историје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као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репрезентативна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уметничка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дела;</a:t>
            </a:r>
          </a:p>
          <a:p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испољава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осећање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припадности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позитиван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очувању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сопственог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националног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културног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идентитета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уважавајући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наслеђе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других народа;</a:t>
            </a:r>
          </a:p>
          <a:p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промовише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културу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народа у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земљи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боравка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уз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поштовање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уважавање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земље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домаћина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0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lvl="0" algn="just"/>
            <a:r>
              <a:rPr lang="ru-RU" sz="2800" kern="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Програм је заснован на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реалним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потребама ученика којима је намењен.</a:t>
            </a:r>
          </a:p>
          <a:p>
            <a:pPr lvl="0" algn="just"/>
            <a:r>
              <a:rPr lang="ru-RU" sz="2800" kern="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Усмерен</a:t>
            </a:r>
            <a:r>
              <a:rPr lang="ru-RU" sz="2800" kern="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на процес и исходе учења.</a:t>
            </a:r>
          </a:p>
          <a:p>
            <a:pPr lvl="0"/>
            <a:endParaRPr lang="ru-RU" sz="2800" kern="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20"/>
          <a:stretch/>
        </p:blipFill>
        <p:spPr bwMode="auto">
          <a:xfrm>
            <a:off x="2234779" y="3284984"/>
            <a:ext cx="4464496" cy="275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333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kern="0" dirty="0" smtClean="0">
                <a:solidFill>
                  <a:srgbClr val="2F5897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ЈЕЗИЧКЕ ВЕШТИНЕ</a:t>
            </a:r>
            <a:endParaRPr lang="en-US" sz="3200" b="1" kern="0" dirty="0">
              <a:solidFill>
                <a:srgbClr val="2F5897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78" r="1226" b="9760"/>
          <a:stretch/>
        </p:blipFill>
        <p:spPr bwMode="auto">
          <a:xfrm>
            <a:off x="1259632" y="2420888"/>
            <a:ext cx="6652027" cy="3225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70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r-Cyrl-RS" sz="40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РЕЦЕПТИВНЕ (ПАСИВНЕ):</a:t>
            </a:r>
          </a:p>
          <a:p>
            <a:pPr marL="742950" indent="-742950">
              <a:buAutoNum type="arabicPeriod"/>
            </a:pPr>
            <a:r>
              <a:rPr lang="sr-Cyrl-RS" sz="40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Слушање (разумевање) говора;</a:t>
            </a:r>
          </a:p>
          <a:p>
            <a:pPr marL="742950" indent="-742950">
              <a:buAutoNum type="arabicPeriod"/>
            </a:pPr>
            <a:r>
              <a:rPr lang="sr-Cyrl-RS" sz="40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Читање (разумевање) текста;</a:t>
            </a:r>
          </a:p>
          <a:p>
            <a:pPr marL="0" indent="0">
              <a:buNone/>
            </a:pPr>
            <a:r>
              <a:rPr lang="sr-Cyrl-RS" sz="40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ПРОДУКТИВНЕ (АКТИВНЕ):</a:t>
            </a:r>
          </a:p>
          <a:p>
            <a:pPr marL="0" indent="0">
              <a:buNone/>
            </a:pPr>
            <a:r>
              <a:rPr lang="sr-Cyrl-RS" sz="40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3. Говор (усмено изражавање);</a:t>
            </a:r>
          </a:p>
          <a:p>
            <a:pPr marL="0" indent="0">
              <a:buNone/>
            </a:pPr>
            <a:r>
              <a:rPr lang="sr-Cyrl-RS" sz="40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sr-Cyrl-RS" sz="4000" kern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Писање </a:t>
            </a:r>
            <a:r>
              <a:rPr lang="sr-Cyrl-RS" sz="40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(писмено изражавање).</a:t>
            </a:r>
            <a:endParaRPr lang="en-US" sz="4000" kern="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229200"/>
            <a:ext cx="4222776" cy="1426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933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endParaRPr lang="ru-RU" sz="2800" kern="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Обрада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књижевног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дела заснована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усвајању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језичких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вештина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kern="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kern="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Садржаји се бирају у складу са контекстом у коме се реализује настава и образовним </a:t>
            </a:r>
            <a:r>
              <a:rPr lang="ru-RU" sz="2800" kern="0" dirty="0" err="1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захтевима</a:t>
            </a:r>
            <a:r>
              <a:rPr lang="ru-RU" sz="2800" kern="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предмета. </a:t>
            </a:r>
            <a:endParaRPr lang="ru-RU" sz="2800" kern="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kern="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kern="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kern="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kern="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861048"/>
            <a:ext cx="5040560" cy="2605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617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486600" cy="2315343"/>
          </a:xfrm>
        </p:spPr>
        <p:txBody>
          <a:bodyPr/>
          <a:lstStyle/>
          <a:p>
            <a:r>
              <a:rPr lang="sr-Cyrl-RS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Повезивање </a:t>
            </a:r>
            <a:r>
              <a:rPr lang="sr-Cyrl-R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књижевности и језика на млађем узрасту</a:t>
            </a:r>
            <a:endParaRPr lang="en-US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7664" y="3501008"/>
            <a:ext cx="6224736" cy="2671192"/>
          </a:xfrm>
        </p:spPr>
        <p:txBody>
          <a:bodyPr>
            <a:normAutofit/>
          </a:bodyPr>
          <a:lstStyle/>
          <a:p>
            <a:endParaRPr lang="sr-Latn-RS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Драган Лукић</a:t>
            </a:r>
          </a:p>
          <a:p>
            <a:r>
              <a:rPr lang="sr-Cyrl-R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„Шапутање“</a:t>
            </a:r>
            <a:endParaRPr lang="en-US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95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Припрема за обраду песме</a:t>
            </a:r>
            <a:endParaRPr lang="en-US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Кључне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речи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Cyrl-CS" dirty="0">
                <a:latin typeface="Times New Roman" pitchFamily="18" charset="0"/>
                <a:cs typeface="Times New Roman" pitchFamily="18" charset="0"/>
              </a:rPr>
              <a:t>шапутање, од куће до школе, тајне, заклетве</a:t>
            </a:r>
          </a:p>
          <a:p>
            <a:r>
              <a:rPr lang="bg-BG" b="1" dirty="0">
                <a:latin typeface="Times New Roman" pitchFamily="18" charset="0"/>
                <a:cs typeface="Times New Roman" pitchFamily="18" charset="0"/>
              </a:rPr>
              <a:t>Пре него што прочитамо </a:t>
            </a:r>
            <a:r>
              <a:rPr lang="sr-Cyrl-CS" b="1" dirty="0" smtClean="0">
                <a:latin typeface="Times New Roman" pitchFamily="18" charset="0"/>
                <a:cs typeface="Times New Roman" pitchFamily="18" charset="0"/>
              </a:rPr>
              <a:t>песму – уводна питања </a:t>
            </a:r>
            <a:endParaRPr lang="sr-Cyrl-CS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dirty="0">
                <a:latin typeface="Times New Roman" pitchFamily="18" charset="0"/>
                <a:cs typeface="Times New Roman" pitchFamily="18" charset="0"/>
              </a:rPr>
              <a:t>С ким често идеш у школу? Како се дружите на путу до школе? О чему обично разговарате?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67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95536"/>
          </a:xfrm>
        </p:spPr>
        <p:txBody>
          <a:bodyPr>
            <a:normAutofit fontScale="90000"/>
          </a:bodyPr>
          <a:lstStyle/>
          <a:p>
            <a:r>
              <a:rPr lang="sr-Cyrl-CS" sz="4000" dirty="0" smtClean="0">
                <a:latin typeface="Times New Roman" pitchFamily="18" charset="0"/>
                <a:cs typeface="Times New Roman" pitchFamily="18" charset="0"/>
              </a:rPr>
              <a:t>Семантизација мање познатих речи </a:t>
            </a:r>
            <a:r>
              <a:rPr lang="sr-Cyrl-CS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CS" sz="4000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pic>
        <p:nvPicPr>
          <p:cNvPr id="4" name="Content Placeholder 3" descr="depositphotos_134964558-stock-illustration-mystery-a-group-of-childre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752600"/>
            <a:ext cx="3429000" cy="3429000"/>
          </a:xfrm>
        </p:spPr>
      </p:pic>
      <p:sp>
        <p:nvSpPr>
          <p:cNvPr id="5" name="Rectangle 4"/>
          <p:cNvSpPr/>
          <p:nvPr/>
        </p:nvSpPr>
        <p:spPr>
          <a:xfrm>
            <a:off x="3886200" y="1676400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Cyrl-CS" sz="2800" dirty="0">
                <a:latin typeface="Times New Roman" pitchFamily="18" charset="0"/>
                <a:cs typeface="Times New Roman" pitchFamily="18" charset="0"/>
              </a:rPr>
              <a:t>Шта раде деца? </a:t>
            </a:r>
          </a:p>
          <a:p>
            <a:r>
              <a:rPr lang="sr-Cyrl-CS" sz="2800" dirty="0">
                <a:latin typeface="Times New Roman" pitchFamily="18" charset="0"/>
                <a:cs typeface="Times New Roman" pitchFamily="18" charset="0"/>
              </a:rPr>
              <a:t>Да ли други могу да чују шта они причају? </a:t>
            </a:r>
          </a:p>
          <a:p>
            <a:r>
              <a:rPr lang="sr-Cyrl-CS" sz="2800" dirty="0">
                <a:latin typeface="Times New Roman" pitchFamily="18" charset="0"/>
                <a:cs typeface="Times New Roman" pitchFamily="18" charset="0"/>
              </a:rPr>
              <a:t>Како причају?</a:t>
            </a:r>
          </a:p>
        </p:txBody>
      </p:sp>
      <p:sp>
        <p:nvSpPr>
          <p:cNvPr id="6" name="Rectangle 5"/>
          <p:cNvSpPr/>
          <p:nvPr/>
        </p:nvSpPr>
        <p:spPr>
          <a:xfrm>
            <a:off x="4038600" y="3810000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Cyrl-CS" sz="2800">
                <a:latin typeface="Times New Roman" pitchFamily="18" charset="0"/>
                <a:cs typeface="Times New Roman" pitchFamily="18" charset="0"/>
              </a:rPr>
              <a:t>Деца причају. </a:t>
            </a:r>
          </a:p>
          <a:p>
            <a:r>
              <a:rPr lang="sr-Cyrl-CS" sz="2800">
                <a:latin typeface="Times New Roman" pitchFamily="18" charset="0"/>
                <a:cs typeface="Times New Roman" pitchFamily="18" charset="0"/>
              </a:rPr>
              <a:t>Други не могу да чују шта они причају. </a:t>
            </a:r>
          </a:p>
          <a:p>
            <a:r>
              <a:rPr lang="sr-Cyrl-CS" sz="2800">
                <a:latin typeface="Times New Roman" pitchFamily="18" charset="0"/>
                <a:cs typeface="Times New Roman" pitchFamily="18" charset="0"/>
              </a:rPr>
              <a:t>Деца причају тихо.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5648980"/>
            <a:ext cx="457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2800" b="1">
                <a:latin typeface="Times New Roman" pitchFamily="18" charset="0"/>
                <a:cs typeface="Times New Roman" pitchFamily="18" charset="0"/>
              </a:rPr>
              <a:t>шапутати, шапућем</a:t>
            </a:r>
          </a:p>
        </p:txBody>
      </p:sp>
    </p:spTree>
    <p:extLst>
      <p:ext uri="{BB962C8B-B14F-4D97-AF65-F5344CB8AC3E}">
        <p14:creationId xmlns:p14="http://schemas.microsoft.com/office/powerpoint/2010/main" val="393010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r>
              <a:rPr lang="sr-Cyrl-RS" sz="3200" dirty="0">
                <a:latin typeface="Times New Roman" pitchFamily="18" charset="0"/>
                <a:cs typeface="Times New Roman" pitchFamily="18" charset="0"/>
              </a:rPr>
              <a:t>О чему можеш да причаш са свим друговима/другарицама?</a:t>
            </a:r>
          </a:p>
          <a:p>
            <a:r>
              <a:rPr lang="sr-Cyrl-RS" sz="3200" dirty="0">
                <a:latin typeface="Times New Roman" pitchFamily="18" charset="0"/>
                <a:cs typeface="Times New Roman" pitchFamily="18" charset="0"/>
              </a:rPr>
              <a:t>Шта можеш да кажеш само некима?</a:t>
            </a:r>
          </a:p>
          <a:p>
            <a:r>
              <a:rPr lang="sr-Cyrl-RS" sz="3200" dirty="0">
                <a:latin typeface="Times New Roman" pitchFamily="18" charset="0"/>
                <a:cs typeface="Times New Roman" pitchFamily="18" charset="0"/>
              </a:rPr>
              <a:t>Шта не можеш да кажеш никоме?</a:t>
            </a:r>
          </a:p>
          <a:p>
            <a:endParaRPr lang="sr-Cyrl-R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3200" b="1" dirty="0">
                <a:latin typeface="Times New Roman" pitchFamily="18" charset="0"/>
                <a:cs typeface="Times New Roman" pitchFamily="18" charset="0"/>
              </a:rPr>
              <a:t>тајна</a:t>
            </a:r>
            <a:r>
              <a:rPr lang="sr-Cyrl-RS" sz="3200" dirty="0">
                <a:latin typeface="Times New Roman" pitchFamily="18" charset="0"/>
                <a:cs typeface="Times New Roman" pitchFamily="18" charset="0"/>
              </a:rPr>
              <a:t>, тајне ж. род ‒ оно што се крије од других, што се никоме не говори</a:t>
            </a:r>
          </a:p>
          <a:p>
            <a:r>
              <a:rPr lang="sr-Cyrl-RS" sz="3200" b="1" dirty="0">
                <a:latin typeface="Times New Roman" pitchFamily="18" charset="0"/>
                <a:cs typeface="Times New Roman" pitchFamily="18" charset="0"/>
              </a:rPr>
              <a:t>заклетва</a:t>
            </a:r>
            <a:r>
              <a:rPr lang="sr-Cyrl-RS" sz="3200" dirty="0">
                <a:latin typeface="Times New Roman" pitchFamily="18" charset="0"/>
                <a:cs typeface="Times New Roman" pitchFamily="18" charset="0"/>
              </a:rPr>
              <a:t>, заклетве ж. род ‒ свечана изјава да ће онај који је даје говорити истину, радити оно што је обећао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85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Задатак за групни рад</a:t>
            </a:r>
            <a:endParaRPr lang="en-US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Times New Roman" pitchFamily="18" charset="0"/>
                <a:cs typeface="Times New Roman" pitchFamily="18" charset="0"/>
              </a:rPr>
              <a:t>Које речи бисте још семантизовали?</a:t>
            </a:r>
          </a:p>
          <a:p>
            <a:r>
              <a:rPr lang="sr-Cyrl-RS" sz="4000" dirty="0">
                <a:latin typeface="Times New Roman" pitchFamily="18" charset="0"/>
                <a:cs typeface="Times New Roman" pitchFamily="18" charset="0"/>
              </a:rPr>
              <a:t>Прочитајте песму у себи, изаберите речи за семантизацију и осмислите контекст у којем ћете објаснити нове речи и изразе.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3222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264150" cy="5853113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4200" b="1">
                <a:latin typeface="Times New Roman" pitchFamily="18" charset="0"/>
                <a:cs typeface="Times New Roman" pitchFamily="18" charset="0"/>
              </a:rPr>
              <a:t>ШАПУТАЊЕ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Од куће до школе,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од школе до куће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увек се понешто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шапуће, шапуће.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Тихо, тише,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тихо, тише,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Тихо – ко падање кише.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Шапућу се писма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и шапућу тајне,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шапућу се заклетве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велике и трајне.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Тихо, тише,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тихо, тише,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4200">
                <a:latin typeface="Times New Roman" pitchFamily="18" charset="0"/>
                <a:cs typeface="Times New Roman" pitchFamily="18" charset="0"/>
              </a:rPr>
              <a:t>тихо – ко падање кише.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20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ru-RU" sz="4200">
                <a:latin typeface="Times New Roman" pitchFamily="18" charset="0"/>
                <a:cs typeface="Times New Roman" pitchFamily="18" charset="0"/>
              </a:rPr>
              <a:t>Драган Лукић</a:t>
            </a:r>
            <a:endParaRPr lang="en-US" sz="4200">
              <a:latin typeface="Times New Roman" pitchFamily="18" charset="0"/>
              <a:cs typeface="Times New Roman" pitchFamily="18" charset="0"/>
            </a:endParaRPr>
          </a:p>
          <a:p>
            <a:endParaRPr lang="en-US"/>
          </a:p>
        </p:txBody>
      </p:sp>
      <p:pic>
        <p:nvPicPr>
          <p:cNvPr id="5" name="Picture 4" descr="dragan-luk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24000"/>
            <a:ext cx="2502131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9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„Шапутање“</a:t>
            </a:r>
            <a:endParaRPr lang="en-GB" dirty="0"/>
          </a:p>
        </p:txBody>
      </p:sp>
      <p:pic>
        <p:nvPicPr>
          <p:cNvPr id="7" name="gN-dsohdpd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92654" y="2348880"/>
            <a:ext cx="7895770" cy="444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Читање и провера разумевања</a:t>
            </a:r>
            <a:endParaRPr lang="en-US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Разумео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/Разумела сам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песму</a:t>
            </a:r>
            <a:endParaRPr lang="sr-Cyrl-RS" sz="32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Допуни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реченице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на основу </a:t>
            </a:r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стихова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sr-Cyrl-R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Од куће до школе, од школе до куће увек се понешто ________________________.</a:t>
            </a:r>
            <a:endParaRPr lang="sr-Cyrl-RS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Шапуће се _____________. (Како?)</a:t>
            </a:r>
            <a:endParaRPr lang="sr-Cyrl-RS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Шапућу се ____________, _________________ и _______________. (Шта?)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31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Разговор о песми</a:t>
            </a:r>
            <a:endParaRPr lang="en-US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Шта деца раде на путу од куће до школе?</a:t>
            </a:r>
            <a:endParaRPr lang="sr-Cyrl-R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Прочитај наглас стихове који описују шапутање. </a:t>
            </a:r>
          </a:p>
          <a:p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Кажи како се шапуће.</a:t>
            </a:r>
          </a:p>
          <a:p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Зашто се шапутање п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реди с падањем кише?</a:t>
            </a:r>
            <a:endParaRPr lang="sr-Cyrl-R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Шта се шапуће? Прочитај те стихове наглас. Зашто се то не говори гласно?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25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Одреди тему </a:t>
            </a:r>
            <a:r>
              <a:rPr lang="sr-Cyrl-R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песме</a:t>
            </a:r>
            <a:br>
              <a:rPr lang="sr-Cyrl-R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Cyrl-R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(шта песма описује)</a:t>
            </a:r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Тема ове песме је: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а) уживање ученика у дружењу;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б) пут од куће до школе и назад;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в) шапутање.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Заокружи слово испред одговора који сматраш тачним. </a:t>
            </a:r>
          </a:p>
          <a:p>
            <a:r>
              <a:rPr lang="sr-Cyrl-CS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Објасни зашто тако мислиш</a:t>
            </a:r>
            <a:r>
              <a:rPr lang="sr-Cyrl-CS" sz="3200" dirty="0" smtClean="0">
                <a:latin typeface="Times New Roman" pitchFamily="18" charset="0"/>
                <a:cs typeface="Times New Roman" pitchFamily="18" charset="0"/>
              </a:rPr>
              <a:t>. (Ученици се охрабрују да говоре, сви одговори су тачни.)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95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Језик: </a:t>
            </a:r>
            <a:r>
              <a:rPr lang="sr-Cyrl-R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реченице с одредбама за начин</a:t>
            </a:r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Times New Roman" pitchFamily="18" charset="0"/>
                <a:cs typeface="Times New Roman" pitchFamily="18" charset="0"/>
              </a:rPr>
              <a:t>Како одговараш/одговара на часу?</a:t>
            </a:r>
          </a:p>
          <a:p>
            <a:r>
              <a:rPr lang="sr-Cyrl-RS" sz="4000" dirty="0">
                <a:latin typeface="Times New Roman" pitchFamily="18" charset="0"/>
                <a:cs typeface="Times New Roman" pitchFamily="18" charset="0"/>
              </a:rPr>
              <a:t>гласно, тихо, лепо, брзо, споро</a:t>
            </a:r>
          </a:p>
          <a:p>
            <a:r>
              <a:rPr lang="sr-Cyrl-RS" sz="4000" dirty="0">
                <a:latin typeface="Times New Roman" pitchFamily="18" charset="0"/>
                <a:cs typeface="Times New Roman" pitchFamily="18" charset="0"/>
              </a:rPr>
              <a:t>На часу одговарам </a:t>
            </a:r>
            <a:r>
              <a:rPr lang="sr-Cyrl-RS" sz="4000" b="1" dirty="0">
                <a:latin typeface="Times New Roman" pitchFamily="18" charset="0"/>
                <a:cs typeface="Times New Roman" pitchFamily="18" charset="0"/>
              </a:rPr>
              <a:t>гласно</a:t>
            </a:r>
            <a:r>
              <a:rPr lang="sr-Cyrl-RS" sz="4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sr-Cyrl-RS" sz="4000" dirty="0">
                <a:latin typeface="Times New Roman" pitchFamily="18" charset="0"/>
                <a:cs typeface="Times New Roman" pitchFamily="18" charset="0"/>
              </a:rPr>
              <a:t>Некад одговарам </a:t>
            </a:r>
            <a:r>
              <a:rPr lang="sr-Cyrl-RS" sz="4000" b="1" dirty="0">
                <a:latin typeface="Times New Roman" pitchFamily="18" charset="0"/>
                <a:cs typeface="Times New Roman" pitchFamily="18" charset="0"/>
              </a:rPr>
              <a:t>тихо</a:t>
            </a:r>
            <a:r>
              <a:rPr lang="sr-Cyrl-RS" sz="4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sr-Cyrl-RS" sz="4000" dirty="0">
                <a:latin typeface="Times New Roman" pitchFamily="18" charset="0"/>
                <a:cs typeface="Times New Roman" pitchFamily="18" charset="0"/>
              </a:rPr>
              <a:t>Марко </a:t>
            </a:r>
            <a:r>
              <a:rPr lang="sr-Cyrl-RS" sz="4000" b="1" dirty="0">
                <a:latin typeface="Times New Roman" pitchFamily="18" charset="0"/>
                <a:cs typeface="Times New Roman" pitchFamily="18" charset="0"/>
              </a:rPr>
              <a:t>лепо</a:t>
            </a:r>
            <a:r>
              <a:rPr lang="sr-Cyrl-RS" sz="4000" dirty="0">
                <a:latin typeface="Times New Roman" pitchFamily="18" charset="0"/>
                <a:cs typeface="Times New Roman" pitchFamily="18" charset="0"/>
              </a:rPr>
              <a:t> одговара.</a:t>
            </a:r>
          </a:p>
          <a:p>
            <a:r>
              <a:rPr lang="sr-Cyrl-RS" sz="4000" dirty="0"/>
              <a:t>...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9633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Увежбавање коришћења одредбе за начин</a:t>
            </a:r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Како деца разговарају?</a:t>
            </a:r>
          </a:p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Како се шапуће у песми?</a:t>
            </a:r>
          </a:p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Како разговарате на одмору?</a:t>
            </a:r>
          </a:p>
          <a:p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Деца разговарају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тихо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Шапуће се још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тише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Разговарамо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гласно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Кажи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гласније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, нисам те добро чуо.</a:t>
            </a:r>
          </a:p>
          <a:p>
            <a:endParaRPr lang="sr-Cyrl-R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47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381000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Како?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Како?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тихо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тише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лепо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лепше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лако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лакше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брзо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брже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гласно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гласније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споро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спорије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вредно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2800">
                          <a:latin typeface="Times New Roman" pitchFamily="18" charset="0"/>
                          <a:cs typeface="Times New Roman" pitchFamily="18" charset="0"/>
                        </a:rPr>
                        <a:t>вредније</a:t>
                      </a:r>
                      <a:endParaRPr lang="en-US" sz="2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990600" y="4724401"/>
            <a:ext cx="317747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800">
                <a:latin typeface="Times New Roman" pitchFamily="18" charset="0"/>
                <a:cs typeface="Times New Roman" pitchFamily="18" charset="0"/>
              </a:rPr>
              <a:t>лепо + -ше ˃ лепше</a:t>
            </a:r>
          </a:p>
          <a:p>
            <a:r>
              <a:rPr lang="sr-Cyrl-RS" sz="2800">
                <a:latin typeface="Times New Roman" pitchFamily="18" charset="0"/>
                <a:cs typeface="Times New Roman" pitchFamily="18" charset="0"/>
              </a:rPr>
              <a:t>лако + -ше ˃ лепше</a:t>
            </a:r>
          </a:p>
          <a:p>
            <a:r>
              <a:rPr lang="sr-Cyrl-RS" sz="2800">
                <a:latin typeface="Times New Roman" pitchFamily="18" charset="0"/>
                <a:cs typeface="Times New Roman" pitchFamily="18" charset="0"/>
              </a:rPr>
              <a:t>тихо + -је ˃ тише</a:t>
            </a:r>
          </a:p>
          <a:p>
            <a:endParaRPr lang="sr-Cyrl-RS" sz="2800">
              <a:latin typeface="Times New Roman" pitchFamily="18" charset="0"/>
              <a:cs typeface="Times New Roman" pitchFamily="18" charset="0"/>
            </a:endParaRPr>
          </a:p>
          <a:p>
            <a:endParaRPr lang="en-US" sz="2800"/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1600200" y="4953000"/>
            <a:ext cx="228600" cy="76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1524000" y="5410200"/>
            <a:ext cx="228600" cy="76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1524000" y="5867400"/>
            <a:ext cx="228600" cy="76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724400" y="4611231"/>
            <a:ext cx="4038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800">
                <a:latin typeface="Times New Roman" pitchFamily="18" charset="0"/>
                <a:cs typeface="Times New Roman" pitchFamily="18" charset="0"/>
              </a:rPr>
              <a:t>гласно+ -ије ˃ гласније</a:t>
            </a:r>
          </a:p>
          <a:p>
            <a:r>
              <a:rPr lang="sr-Cyrl-RS" sz="2800">
                <a:latin typeface="Times New Roman" pitchFamily="18" charset="0"/>
                <a:cs typeface="Times New Roman" pitchFamily="18" charset="0"/>
              </a:rPr>
              <a:t>споро + -ије ˃ спорије</a:t>
            </a:r>
          </a:p>
          <a:p>
            <a:r>
              <a:rPr lang="sr-Cyrl-RS" sz="2800">
                <a:latin typeface="Times New Roman" pitchFamily="18" charset="0"/>
                <a:cs typeface="Times New Roman" pitchFamily="18" charset="0"/>
              </a:rPr>
              <a:t>вредно + -ије ˃ вредније</a:t>
            </a:r>
          </a:p>
          <a:p>
            <a:endParaRPr lang="sr-Cyrl-RS" sz="2800">
              <a:latin typeface="Times New Roman" pitchFamily="18" charset="0"/>
              <a:cs typeface="Times New Roman" pitchFamily="18" charset="0"/>
            </a:endParaRPr>
          </a:p>
          <a:p>
            <a:endParaRPr lang="en-US" sz="2800"/>
          </a:p>
        </p:txBody>
      </p:sp>
      <p:cxnSp>
        <p:nvCxnSpPr>
          <p:cNvPr id="18" name="Straight Connector 17"/>
          <p:cNvCxnSpPr/>
          <p:nvPr/>
        </p:nvCxnSpPr>
        <p:spPr>
          <a:xfrm rot="5400000">
            <a:off x="5638800" y="4876800"/>
            <a:ext cx="228600" cy="76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5486400" y="5334000"/>
            <a:ext cx="228600" cy="76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5638800" y="5715000"/>
            <a:ext cx="228600" cy="76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76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sr-Cyrl-R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Cyrl-R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dirty="0">
                <a:latin typeface="Times New Roman" pitchFamily="18" charset="0"/>
                <a:cs typeface="Times New Roman" pitchFamily="18" charset="0"/>
              </a:rPr>
            </a:b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Правилна употреба компаратива: 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Како се исправно каже?</a:t>
            </a: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тихо   -    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тише, тихије</a:t>
            </a:r>
          </a:p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гласно 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гласније, глашње</a:t>
            </a:r>
          </a:p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епо  - 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лепше, лепје</a:t>
            </a:r>
          </a:p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рзо - 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брзје, брже</a:t>
            </a:r>
          </a:p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поро    -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	 спорије, спорје</a:t>
            </a:r>
          </a:p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добро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добрије, боље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92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CS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CS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Cyrl-C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Даље вежбање компаратива (писање)</a:t>
            </a:r>
            <a:r>
              <a:rPr lang="en-US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Cyrl-CS" sz="3500" dirty="0">
                <a:latin typeface="Times New Roman" pitchFamily="18" charset="0"/>
                <a:cs typeface="Times New Roman" pitchFamily="18" charset="0"/>
              </a:rPr>
              <a:t>Ана трчи брзо, али Милан трчи __________.</a:t>
            </a:r>
            <a:endParaRPr lang="en-US" sz="3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3500" dirty="0" smtClean="0">
                <a:latin typeface="Times New Roman" pitchFamily="18" charset="0"/>
                <a:cs typeface="Times New Roman" pitchFamily="18" charset="0"/>
              </a:rPr>
              <a:t>Марко </a:t>
            </a:r>
            <a:r>
              <a:rPr lang="sr-Cyrl-CS" sz="3500" dirty="0">
                <a:latin typeface="Times New Roman" pitchFamily="18" charset="0"/>
                <a:cs typeface="Times New Roman" pitchFamily="18" charset="0"/>
              </a:rPr>
              <a:t>говори добро српски језик, али </a:t>
            </a:r>
            <a:r>
              <a:rPr lang="sr-Cyrl-CS" sz="3500" dirty="0" smtClean="0">
                <a:latin typeface="Times New Roman" pitchFamily="18" charset="0"/>
                <a:cs typeface="Times New Roman" pitchFamily="18" charset="0"/>
              </a:rPr>
              <a:t>Ана </a:t>
            </a:r>
            <a:r>
              <a:rPr lang="sr-Cyrl-CS" sz="3500" dirty="0">
                <a:latin typeface="Times New Roman" pitchFamily="18" charset="0"/>
                <a:cs typeface="Times New Roman" pitchFamily="18" charset="0"/>
              </a:rPr>
              <a:t>говори __________.</a:t>
            </a:r>
            <a:endParaRPr lang="en-US" sz="3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3500" dirty="0">
                <a:latin typeface="Times New Roman" pitchFamily="18" charset="0"/>
                <a:cs typeface="Times New Roman" pitchFamily="18" charset="0"/>
              </a:rPr>
              <a:t>Они ходају споро, али ви ходате _________.</a:t>
            </a:r>
            <a:endParaRPr lang="en-US" sz="3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3500" dirty="0">
                <a:latin typeface="Times New Roman" pitchFamily="18" charset="0"/>
                <a:cs typeface="Times New Roman" pitchFamily="18" charset="0"/>
              </a:rPr>
              <a:t>Ти певаш лепо, али она пева ___________.</a:t>
            </a:r>
            <a:endParaRPr lang="en-US" sz="3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3500" dirty="0">
                <a:latin typeface="Times New Roman" pitchFamily="18" charset="0"/>
                <a:cs typeface="Times New Roman" pitchFamily="18" charset="0"/>
              </a:rPr>
              <a:t>Ја говорим тихо, али ти говориш _________.</a:t>
            </a:r>
            <a:endParaRPr lang="en-US" sz="35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54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0000"/>
                </a:solidFill>
              </a:rPr>
              <a:t>Вежба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sz="5400" dirty="0" smtClean="0">
                <a:solidFill>
                  <a:srgbClr val="43434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 </a:t>
            </a:r>
            <a:r>
              <a:rPr lang="sr-Cyrl-RS" sz="5400" dirty="0">
                <a:solidFill>
                  <a:srgbClr val="43434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Осмислити припрему и приступ за обраду </a:t>
            </a:r>
            <a:r>
              <a:rPr lang="sr-Cyrl-RS" sz="5400" dirty="0" smtClean="0">
                <a:solidFill>
                  <a:srgbClr val="43434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песме</a:t>
            </a:r>
          </a:p>
          <a:p>
            <a:pPr marL="0" indent="0">
              <a:buNone/>
            </a:pPr>
            <a:r>
              <a:rPr lang="sr-Cyrl-RS" sz="5400" dirty="0" smtClean="0">
                <a:solidFill>
                  <a:srgbClr val="43434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„Домовина се брани лепотом“, Љ. Ршумовића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1337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solidFill>
                  <a:srgbClr val="434342"/>
                </a:solidFill>
              </a:rPr>
              <a:t>Домовина се брани лепотом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144" y="1412776"/>
            <a:ext cx="7270644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848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6000" dirty="0">
                <a:solidFill>
                  <a:srgbClr val="FF0000"/>
                </a:solidFill>
              </a:rPr>
              <a:t>Вежба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sz="5400" dirty="0">
                <a:solidFill>
                  <a:srgbClr val="43434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</a:rPr>
              <a:t>Осмислити припрему и приступ за обраду </a:t>
            </a:r>
            <a:r>
              <a:rPr lang="sr-Cyrl-RS" sz="5400" dirty="0" smtClean="0">
                <a:solidFill>
                  <a:srgbClr val="43434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</a:rPr>
              <a:t>песме „Вече“, Војислава Илића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52089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0000"/>
                </a:solidFill>
              </a:rPr>
              <a:t>В. Илић, Вече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632" y="1665837"/>
            <a:ext cx="5949599" cy="492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9533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692696"/>
            <a:ext cx="8229600" cy="5328592"/>
          </a:xfrm>
        </p:spPr>
        <p:txBody>
          <a:bodyPr>
            <a:normAutofit/>
          </a:bodyPr>
          <a:lstStyle/>
          <a:p>
            <a:endParaRPr lang="ru-RU" sz="2800" kern="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Уместо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закључка</a:t>
            </a:r>
            <a:r>
              <a:rPr lang="ru-RU" sz="2800" kern="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sr-Latn-BA" sz="2800" kern="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Књижевно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дело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полазиште</a:t>
            </a:r>
            <a:endParaRPr lang="ru-RU" sz="2800" kern="0" dirty="0" smtClean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   за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усвајање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језичких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вештина</a:t>
            </a:r>
            <a:r>
              <a:rPr lang="ru-RU" sz="2800" kern="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Оно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такође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ослонац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препознавању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националног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идентитета</a:t>
            </a:r>
            <a:r>
              <a:rPr lang="ru-RU" sz="2800" kern="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Књижевно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дело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ослонац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усвајање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интеркултуралности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прожимања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културних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утицаја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kern="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Књижевно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дело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посредник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између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err="1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искуства</a:t>
            </a:r>
            <a:r>
              <a:rPr lang="ru-RU" sz="2800" kern="0" dirty="0" smtClean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ученика и вредности.</a:t>
            </a:r>
            <a:endParaRPr lang="ru-RU" sz="2800" kern="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217725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3534</TotalTime>
  <Words>1151</Words>
  <Application>Microsoft Office PowerPoint</Application>
  <PresentationFormat>On-screen Show (4:3)</PresentationFormat>
  <Paragraphs>170</Paragraphs>
  <Slides>28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Cambria Math</vt:lpstr>
      <vt:lpstr>Century Gothic</vt:lpstr>
      <vt:lpstr>Courier New</vt:lpstr>
      <vt:lpstr>Palatino Linotype</vt:lpstr>
      <vt:lpstr>Times New Roman</vt:lpstr>
      <vt:lpstr>Executive</vt:lpstr>
      <vt:lpstr>PowerPoint Presentation</vt:lpstr>
      <vt:lpstr>PowerPoint Presentation</vt:lpstr>
      <vt:lpstr>ТЕМЕ</vt:lpstr>
      <vt:lpstr> ЦИЉ УЧЕЊА ПРЕДМЕТА: СЛИЧНОСТИ И РАЗЛИКЕ</vt:lpstr>
      <vt:lpstr>PowerPoint Presentation</vt:lpstr>
      <vt:lpstr>ЈЕЗИЧКЕ ВЕШТИНЕ</vt:lpstr>
      <vt:lpstr>PowerPoint Presentation</vt:lpstr>
      <vt:lpstr>PowerPoint Presentation</vt:lpstr>
      <vt:lpstr>Повезивање књижевности и језика на млађем узрасту</vt:lpstr>
      <vt:lpstr>Припрема за обраду песме</vt:lpstr>
      <vt:lpstr>Семантизација мање познатих речи  </vt:lpstr>
      <vt:lpstr>PowerPoint Presentation</vt:lpstr>
      <vt:lpstr>Задатак за групни рад</vt:lpstr>
      <vt:lpstr> </vt:lpstr>
      <vt:lpstr>„Шапутање“</vt:lpstr>
      <vt:lpstr>Читање и провера разумевања</vt:lpstr>
      <vt:lpstr>Разговор о песми</vt:lpstr>
      <vt:lpstr>Одреди тему песме (шта песма описује)</vt:lpstr>
      <vt:lpstr>Језик: реченице с одредбама за начин</vt:lpstr>
      <vt:lpstr>Увежбавање коришћења одредбе за начин</vt:lpstr>
      <vt:lpstr>PowerPoint Presentation</vt:lpstr>
      <vt:lpstr>  Правилна употреба компаратива: говор</vt:lpstr>
      <vt:lpstr> Даље вежбање компаратива (писање) </vt:lpstr>
      <vt:lpstr>Вежба</vt:lpstr>
      <vt:lpstr>Домовина се брани лепотом</vt:lpstr>
      <vt:lpstr>Вежба</vt:lpstr>
      <vt:lpstr>В. Илић, Вече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Violeta</dc:creator>
  <cp:lastModifiedBy>VioletaVB</cp:lastModifiedBy>
  <cp:revision>97</cp:revision>
  <dcterms:created xsi:type="dcterms:W3CDTF">2019-03-25T10:14:21Z</dcterms:created>
  <dcterms:modified xsi:type="dcterms:W3CDTF">2023-09-07T14:28:25Z</dcterms:modified>
</cp:coreProperties>
</file>