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3" r:id="rId1"/>
  </p:sldMasterIdLst>
  <p:notesMasterIdLst>
    <p:notesMasterId r:id="rId26"/>
  </p:notesMasterIdLst>
  <p:handoutMasterIdLst>
    <p:handoutMasterId r:id="rId27"/>
  </p:handoutMasterIdLst>
  <p:sldIdLst>
    <p:sldId id="521" r:id="rId2"/>
    <p:sldId id="493" r:id="rId3"/>
    <p:sldId id="530" r:id="rId4"/>
    <p:sldId id="516" r:id="rId5"/>
    <p:sldId id="522" r:id="rId6"/>
    <p:sldId id="523" r:id="rId7"/>
    <p:sldId id="583" r:id="rId8"/>
    <p:sldId id="416" r:id="rId9"/>
    <p:sldId id="502" r:id="rId10"/>
    <p:sldId id="536" r:id="rId11"/>
    <p:sldId id="539" r:id="rId12"/>
    <p:sldId id="538" r:id="rId13"/>
    <p:sldId id="495" r:id="rId14"/>
    <p:sldId id="524" r:id="rId15"/>
    <p:sldId id="540" r:id="rId16"/>
    <p:sldId id="526" r:id="rId17"/>
    <p:sldId id="531" r:id="rId18"/>
    <p:sldId id="533" r:id="rId19"/>
    <p:sldId id="535" r:id="rId20"/>
    <p:sldId id="532" r:id="rId21"/>
    <p:sldId id="534" r:id="rId22"/>
    <p:sldId id="584" r:id="rId23"/>
    <p:sldId id="517" r:id="rId24"/>
    <p:sldId id="520" r:id="rId25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E0202"/>
    <a:srgbClr val="9A0A60"/>
    <a:srgbClr val="2E0D81"/>
    <a:srgbClr val="BF56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2" autoAdjust="0"/>
    <p:restoredTop sz="98579" autoAdjust="0"/>
  </p:normalViewPr>
  <p:slideViewPr>
    <p:cSldViewPr>
      <p:cViewPr varScale="1">
        <p:scale>
          <a:sx n="82" d="100"/>
          <a:sy n="82" d="100"/>
        </p:scale>
        <p:origin x="1661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180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44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63" y="0"/>
            <a:ext cx="2946443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FE3E3F-08F9-4138-B626-94EB50D5FC80}" type="datetimeFigureOut">
              <a:rPr lang="en-US"/>
              <a:pPr>
                <a:defRPr/>
              </a:pPr>
              <a:t>9/7/2023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272"/>
            <a:ext cx="2946444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63" y="9428272"/>
            <a:ext cx="2946443" cy="49667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EDF13EA-954B-4121-82F6-A370987AE2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4668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44" cy="4966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63" y="0"/>
            <a:ext cx="2946443" cy="4966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1C4FA8-59B8-4C19-99D8-FA45085D02B7}" type="datetimeFigureOut">
              <a:rPr lang="en-US"/>
              <a:pPr>
                <a:defRPr/>
              </a:pPr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51" y="4715833"/>
            <a:ext cx="5438140" cy="4466649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72"/>
            <a:ext cx="2946444" cy="49667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63" y="9428272"/>
            <a:ext cx="2946443" cy="496671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B8390C5-F6F5-4145-9B33-88D291C579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01487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8390C5-F6F5-4145-9B33-88D291C5799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6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C7C70-33C5-4B70-8B15-3C4D9034211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730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9C6B13C-F694-48BC-BEEE-59D7BE333D8B}" type="slidenum">
              <a:rPr lang="sr-Latn-CS" smtClean="0"/>
              <a:pPr/>
              <a:t>23</a:t>
            </a:fld>
            <a:endParaRPr lang="sr-Latn-C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0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200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36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33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60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1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05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76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093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51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639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1764F1E-9F60-466F-8A47-2FE0D475DB0A}" type="datetime1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9/7/2023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>
                <a:solidFill>
                  <a:srgbClr val="4F81BD">
                    <a:lumMod val="75000"/>
                  </a:srgbClr>
                </a:solidFill>
              </a:rPr>
              <a:t>www.zuov.gov.rs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CD23C57-C4C5-4619-B499-10F8D4BBAA96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387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03238" y="530225"/>
            <a:ext cx="8183562" cy="5507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76663" y="6111875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557360-C994-449B-816C-F16B196CBF29}" type="datetime1">
              <a:rPr lang="sr-Latn-CS"/>
              <a:pPr>
                <a:defRPr/>
              </a:pPr>
              <a:t>7.9.2023.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62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48663" y="6111875"/>
            <a:ext cx="4572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009AB6-EC9B-4622-8F0E-CBDCFFA38EF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543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7.9.2023.</a:t>
            </a:fld>
            <a:endParaRPr lang="sr-Latn-R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sr-Latn-R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sr-Latn-R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424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  <p:sldLayoutId id="2147484265" r:id="rId12"/>
    <p:sldLayoutId id="214748427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6359"/>
            <a:ext cx="9128166" cy="6081641"/>
          </a:xfrm>
        </p:spPr>
      </p:pic>
      <p:sp>
        <p:nvSpPr>
          <p:cNvPr id="5" name="Rectangle 4"/>
          <p:cNvSpPr/>
          <p:nvPr/>
        </p:nvSpPr>
        <p:spPr>
          <a:xfrm>
            <a:off x="-1" y="0"/>
            <a:ext cx="9144001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ПРОГРАМ ОСНОВНОГ ОБРАЗОВАЊА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800" b="1" dirty="0">
                <a:latin typeface="Times New Roman" pitchFamily="18" charset="0"/>
                <a:cs typeface="Times New Roman" pitchFamily="18" charset="0"/>
              </a:rPr>
              <a:t>И ВАСПИТАЊА 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ИНОСТРАНСТВУ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03024" y="6043055"/>
            <a:ext cx="52578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 rtl="0">
              <a:spcBef>
                <a:spcPct val="0"/>
              </a:spcBef>
            </a:pPr>
            <a:r>
              <a:rPr lang="sr-Cyrl-RS" sz="2400" dirty="0"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мр Снежана Милошевић Јешић</a:t>
            </a:r>
            <a:r>
              <a:rPr lang="en-US" sz="2400" dirty="0"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,</a:t>
            </a:r>
          </a:p>
          <a:p>
            <a:pPr lvl="1" algn="ctr" rtl="0">
              <a:spcBef>
                <a:spcPct val="0"/>
              </a:spcBef>
            </a:pPr>
            <a:r>
              <a:rPr lang="sr-Cyrl-RS" sz="1600" dirty="0">
                <a:solidFill>
                  <a:srgbClr val="002060"/>
                </a:solidFill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Завод за унапређивање образовање и васпитања РС</a:t>
            </a:r>
            <a:endParaRPr lang="en-US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>
            <a:normAutofit/>
          </a:bodyPr>
          <a:lstStyle/>
          <a:p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САДРЖАЈ ПРЕЗЕНТАЦИЈЕ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534400" cy="437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>
                <a:latin typeface="Times New Roman" pitchFamily="18" charset="0"/>
                <a:cs typeface="Times New Roman" pitchFamily="18" charset="0"/>
              </a:rPr>
              <a:t>Програм основног образовања и васпитања у иностранству:</a:t>
            </a:r>
          </a:p>
          <a:p>
            <a:pPr lvl="1"/>
            <a:r>
              <a:rPr lang="sr-Cyrl-RS" dirty="0">
                <a:latin typeface="Times New Roman" pitchFamily="18" charset="0"/>
                <a:cs typeface="Times New Roman" pitchFamily="18" charset="0"/>
              </a:rPr>
              <a:t>кључне полазне основе </a:t>
            </a:r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</a:t>
            </a:r>
            <a:r>
              <a:rPr lang="sr-Cyrl-R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(пракса допунских школа, парадигма учења и подучавања, </a:t>
            </a:r>
            <a:r>
              <a:rPr lang="sr-Cyrl-R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курикуларни</a:t>
            </a:r>
            <a:r>
              <a:rPr lang="sr-Cyrl-R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модели…). </a:t>
            </a:r>
          </a:p>
          <a:p>
            <a:pPr lvl="1"/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карактеристике новог програма</a:t>
            </a:r>
            <a:r>
              <a:rPr lang="sr-Cyrl-R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1"/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вежба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R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sr-Cyrl-R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r-Cyrl-RS" sz="2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274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883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 ОСНОВНОГ ОБРАЗОВАЊА И ВАСПИТАЊА У ИНОСТРАНСТВУ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sr-Cyrl-R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sr-Cyrl-R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sr-Cyrl-R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ључне полазне основе програма:</a:t>
            </a:r>
          </a:p>
          <a:p>
            <a:pPr lvl="3"/>
            <a:r>
              <a:rPr lang="sr-Cyrl-R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пракса допунских школа,</a:t>
            </a:r>
          </a:p>
          <a:p>
            <a:pPr lvl="3"/>
            <a:r>
              <a:rPr lang="sr-Cyrl-R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филозофија учења (како деца уче) и подучавања (како наставници подучавају),</a:t>
            </a:r>
          </a:p>
          <a:p>
            <a:pPr lvl="3"/>
            <a:r>
              <a:rPr lang="sr-Cyrl-R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 настави и учењу (модели програма). </a:t>
            </a:r>
            <a:endParaRPr lang="en-US" dirty="0"/>
          </a:p>
          <a:p>
            <a:pPr marL="457200" lvl="1" indent="0">
              <a:buNone/>
            </a:pPr>
            <a:endParaRPr lang="sr-Cyrl-R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15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1" y="-15787"/>
            <a:ext cx="5333998" cy="70158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sr-Cyrl-RS" sz="2800" b="1" dirty="0">
                <a:latin typeface="Times New Roman" pitchFamily="18" charset="0"/>
                <a:cs typeface="Times New Roman" pitchFamily="18" charset="0"/>
              </a:rPr>
              <a:t>ПРАКСА ДОПУНСКИХ ШКОЛА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28"/>
          <a:stretch/>
        </p:blipFill>
        <p:spPr>
          <a:xfrm>
            <a:off x="0" y="4444279"/>
            <a:ext cx="3810000" cy="24008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91000" y="1295400"/>
            <a:ext cx="3962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 у мешовитим групама</a:t>
            </a: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Ангажовање у формирању група</a:t>
            </a: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Сарадња са родитељима, црквом, удружењима Срба…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Различити услови рада</a:t>
            </a: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после редовних часова/викендом</a:t>
            </a:r>
          </a:p>
          <a:p>
            <a:endParaRPr lang="sr-Cyrl-R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Путовање од места до места...</a:t>
            </a: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Различити нивои знања српског језика</a:t>
            </a:r>
          </a:p>
          <a:p>
            <a:endParaRPr lang="sr-Cyrl-R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Израда/обезбеђивање </a:t>
            </a:r>
            <a:r>
              <a:rPr lang="sr-Cyrl-RS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</a:t>
            </a:r>
            <a:r>
              <a:rPr lang="sr-Cyrl-R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матер.</a:t>
            </a:r>
          </a:p>
          <a:p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3"/>
          <a:stretch/>
        </p:blipFill>
        <p:spPr bwMode="auto">
          <a:xfrm>
            <a:off x="0" y="0"/>
            <a:ext cx="3799309" cy="218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Ð ÐµÐ·ÑÐ»ÑÐ°Ñ ÑÐ»Ð¸ÐºÐ° Ð·Ð° srpske dopunske skole u dijaspo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3810000" cy="19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58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076B4">
                    <a:lumMod val="75000"/>
                  </a:srgbClr>
                </a:solidFill>
              </a:rPr>
              <a:t>www.zuov.gov.rs</a:t>
            </a:r>
            <a:endParaRPr lang="en-US" dirty="0">
              <a:solidFill>
                <a:srgbClr val="6076B4">
                  <a:lumMod val="75000"/>
                </a:srgb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871787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600" b="1" dirty="0">
                <a:latin typeface="Times New Roman" pitchFamily="18" charset="0"/>
                <a:cs typeface="Times New Roman" pitchFamily="18" charset="0"/>
              </a:rPr>
              <a:t>ПРИСТУП НАСТАВИ И УЧЕЊУ</a:t>
            </a:r>
            <a:br>
              <a:rPr lang="sr-Cyrl-RS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sr-Cyrl-RS" sz="3100" b="0" dirty="0">
                <a:latin typeface="Times New Roman" pitchFamily="18" charset="0"/>
                <a:cs typeface="Times New Roman" pitchFamily="18" charset="0"/>
              </a:rPr>
              <a:t>Зашто смо са задатака прешли на исходе?</a:t>
            </a:r>
            <a:br>
              <a:rPr lang="sr-Cyrl-RS" dirty="0"/>
            </a:b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37738" y="6128554"/>
            <a:ext cx="28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- Циљеви и </a:t>
            </a:r>
            <a:r>
              <a:rPr lang="sr-Cyrl-RS" sz="2000" dirty="0">
                <a:highlight>
                  <a:srgbClr val="FF0000"/>
                </a:highlight>
              </a:rPr>
              <a:t>задаци</a:t>
            </a:r>
            <a:endParaRPr lang="en-US" sz="2000" dirty="0">
              <a:highlight>
                <a:srgbClr val="FF0000"/>
              </a:highligh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39129" y="5170984"/>
            <a:ext cx="3576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- Циљеви и </a:t>
            </a:r>
            <a:r>
              <a:rPr lang="sr-Cyrl-RS" sz="2000" dirty="0">
                <a:highlight>
                  <a:srgbClr val="FF0000"/>
                </a:highlight>
              </a:rPr>
              <a:t>исходи</a:t>
            </a:r>
            <a:endParaRPr lang="en-US" sz="2000" dirty="0">
              <a:highlight>
                <a:srgbClr val="FF0000"/>
              </a:highligh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39129" y="4253753"/>
            <a:ext cx="28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- Циљеви и исходи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831554" y="3149920"/>
            <a:ext cx="28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- Циљеви и исходи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5930164" y="2432266"/>
            <a:ext cx="28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- Циљеви и исходи</a:t>
            </a:r>
            <a:endParaRPr lang="en-US" sz="2000" dirty="0"/>
          </a:p>
        </p:txBody>
      </p:sp>
      <p:pic>
        <p:nvPicPr>
          <p:cNvPr id="3074" name="Picture 2" descr="Ð ÐµÐ·ÑÐ»ÑÐ°Ñ ÑÐ»Ð¸ÐºÐ° Ð·Ð° ucen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95507"/>
            <a:ext cx="3884612" cy="219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lowchart: Magnetic Disk 21"/>
          <p:cNvSpPr/>
          <p:nvPr/>
        </p:nvSpPr>
        <p:spPr>
          <a:xfrm>
            <a:off x="3931023" y="5507638"/>
            <a:ext cx="2106715" cy="1407458"/>
          </a:xfrm>
          <a:prstGeom prst="flowChartMagneticDisk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САДРЖАЈИ</a:t>
            </a:r>
            <a:endParaRPr lang="en-US" sz="2000" b="1" dirty="0"/>
          </a:p>
        </p:txBody>
      </p:sp>
      <p:sp>
        <p:nvSpPr>
          <p:cNvPr id="23" name="Flowchart: Magnetic Disk 22"/>
          <p:cNvSpPr/>
          <p:nvPr/>
        </p:nvSpPr>
        <p:spPr>
          <a:xfrm>
            <a:off x="3796552" y="4521521"/>
            <a:ext cx="2079822" cy="1434352"/>
          </a:xfrm>
          <a:prstGeom prst="flowChartMagneticDisk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ИСХОДИ</a:t>
            </a:r>
            <a:endParaRPr lang="en-US" sz="2000" b="1" dirty="0"/>
          </a:p>
        </p:txBody>
      </p:sp>
      <p:sp>
        <p:nvSpPr>
          <p:cNvPr id="24" name="Flowchart: Magnetic Disk 23"/>
          <p:cNvSpPr/>
          <p:nvPr/>
        </p:nvSpPr>
        <p:spPr>
          <a:xfrm>
            <a:off x="3787586" y="3658670"/>
            <a:ext cx="2088788" cy="1358151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ПРОЦЕС</a:t>
            </a:r>
            <a:endParaRPr lang="en-US" sz="2000" b="1" dirty="0"/>
          </a:p>
        </p:txBody>
      </p:sp>
      <p:sp>
        <p:nvSpPr>
          <p:cNvPr id="25" name="Flowchart: Magnetic Disk 24"/>
          <p:cNvSpPr/>
          <p:nvPr/>
        </p:nvSpPr>
        <p:spPr>
          <a:xfrm>
            <a:off x="3635190" y="2728582"/>
            <a:ext cx="2106704" cy="132677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ПРАКСА</a:t>
            </a:r>
            <a:endParaRPr lang="en-US" sz="2000" b="1" dirty="0"/>
          </a:p>
        </p:txBody>
      </p:sp>
      <p:sp>
        <p:nvSpPr>
          <p:cNvPr id="26" name="Flowchart: Magnetic Disk 25"/>
          <p:cNvSpPr/>
          <p:nvPr/>
        </p:nvSpPr>
        <p:spPr>
          <a:xfrm>
            <a:off x="3733800" y="1850038"/>
            <a:ext cx="2142574" cy="1299882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КОНТЕКСТ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30587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471" y="1887071"/>
            <a:ext cx="4132729" cy="410229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sr-Cyrl-RS" dirty="0"/>
              <a:t>ЗАДАЦИ:</a:t>
            </a:r>
          </a:p>
          <a:p>
            <a:pPr marL="109728" indent="0">
              <a:buNone/>
            </a:pPr>
            <a:endParaRPr lang="sr-Cyrl-RS" dirty="0"/>
          </a:p>
          <a:p>
            <a:pPr>
              <a:buFontTx/>
              <a:buChar char="-"/>
            </a:pPr>
            <a:r>
              <a:rPr lang="sr-Cyrl-RS" dirty="0"/>
              <a:t>развијање...</a:t>
            </a:r>
          </a:p>
          <a:p>
            <a:pPr>
              <a:buFontTx/>
              <a:buChar char="-"/>
            </a:pPr>
            <a:r>
              <a:rPr lang="sr-Cyrl-RS" dirty="0"/>
              <a:t>основно описмењавање...</a:t>
            </a:r>
          </a:p>
          <a:p>
            <a:pPr>
              <a:buFontTx/>
              <a:buChar char="-"/>
            </a:pPr>
            <a:r>
              <a:rPr lang="sr-Cyrl-RS" dirty="0"/>
              <a:t>поступно и систематично упознавање...</a:t>
            </a:r>
          </a:p>
          <a:p>
            <a:pPr>
              <a:buFontTx/>
              <a:buChar char="-"/>
            </a:pPr>
            <a:r>
              <a:rPr lang="sr-Cyrl-RS" dirty="0"/>
              <a:t>оспособљавање за...</a:t>
            </a:r>
          </a:p>
          <a:p>
            <a:pPr>
              <a:buFontTx/>
              <a:buChar char="-"/>
            </a:pPr>
            <a:r>
              <a:rPr lang="sr-Cyrl-RS" dirty="0"/>
              <a:t>навикавање на...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076B4">
                    <a:lumMod val="75000"/>
                  </a:srgbClr>
                </a:solidFill>
              </a:rPr>
              <a:t>www.zuov.gov.rs</a:t>
            </a:r>
            <a:endParaRPr lang="en-US" dirty="0">
              <a:solidFill>
                <a:srgbClr val="6076B4">
                  <a:lumMod val="75000"/>
                </a:srgb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93059"/>
            <a:ext cx="9143999" cy="1066800"/>
          </a:xfrm>
        </p:spPr>
        <p:txBody>
          <a:bodyPr>
            <a:normAutofit/>
          </a:bodyPr>
          <a:lstStyle/>
          <a:p>
            <a:pPr algn="ctr"/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ЗАДАЦИ И ИСХОДИ - РАЗЛИКЕ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3810000" y="1792942"/>
            <a:ext cx="5199529" cy="4356846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ru-RU" dirty="0"/>
              <a:t>ИСХОДИ:</a:t>
            </a:r>
          </a:p>
          <a:p>
            <a:pPr marL="109728" indent="0">
              <a:buNone/>
            </a:pPr>
            <a:endParaRPr lang="ru-RU" dirty="0"/>
          </a:p>
          <a:p>
            <a:pPr>
              <a:buFontTx/>
              <a:buChar char="-"/>
            </a:pPr>
            <a:r>
              <a:rPr lang="ru-RU" dirty="0"/>
              <a:t>пише велика слова ћирилице... </a:t>
            </a:r>
          </a:p>
          <a:p>
            <a:pPr>
              <a:buFontTx/>
              <a:buChar char="-"/>
            </a:pPr>
            <a:r>
              <a:rPr lang="ru-RU" dirty="0"/>
              <a:t>одреди главни догађај...</a:t>
            </a:r>
          </a:p>
          <a:p>
            <a:pPr>
              <a:buFontTx/>
              <a:buChar char="-"/>
            </a:pPr>
            <a:r>
              <a:rPr lang="ru-RU" dirty="0"/>
              <a:t>активно слуша... </a:t>
            </a:r>
          </a:p>
          <a:p>
            <a:pPr>
              <a:buFontTx/>
              <a:buChar char="-"/>
            </a:pPr>
            <a:r>
              <a:rPr lang="ru-RU" dirty="0"/>
              <a:t>чита краћи текст                             с разумевањем...</a:t>
            </a:r>
          </a:p>
          <a:p>
            <a:pPr>
              <a:buFontTx/>
              <a:buChar char="-"/>
            </a:pPr>
            <a:r>
              <a:rPr lang="ru-RU" dirty="0"/>
              <a:t>правилно изговара Ч и Ћ.</a:t>
            </a:r>
          </a:p>
        </p:txBody>
      </p:sp>
    </p:spTree>
    <p:extLst>
      <p:ext uri="{BB962C8B-B14F-4D97-AF65-F5344CB8AC3E}">
        <p14:creationId xmlns:p14="http://schemas.microsoft.com/office/powerpoint/2010/main" val="961147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BDF8F-3017-088C-AD46-9C56FB05E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1216025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sr-Cyrl-RS" sz="3200" dirty="0"/>
            </a:br>
            <a:br>
              <a:rPr lang="sr-Cyrl-RS" sz="3200" dirty="0"/>
            </a:br>
            <a:br>
              <a:rPr lang="sr-Cyrl-RS" sz="3200" dirty="0"/>
            </a:br>
            <a:r>
              <a:rPr lang="sr-Cyrl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 ДЕЦА УЧЕ? КАКО ЈА ПОДУЧАВАМ?</a:t>
            </a:r>
            <a:br>
              <a:rPr lang="sr-Cyrl-RS" sz="3200" dirty="0"/>
            </a:br>
            <a:r>
              <a:rPr lang="ru-RU" sz="2000" dirty="0"/>
              <a:t>Шта мислим кад кажем учење и подучавање? </a:t>
            </a:r>
            <a:br>
              <a:rPr lang="ru-RU" sz="2000" dirty="0"/>
            </a:br>
            <a:endParaRPr lang="en-US" sz="20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4A9FA6-28CD-A71B-E058-E9FC90867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347986"/>
              </p:ext>
            </p:extLst>
          </p:nvPr>
        </p:nvGraphicFramePr>
        <p:xfrm>
          <a:off x="269033" y="1801202"/>
          <a:ext cx="8534400" cy="49043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21567">
                  <a:extLst>
                    <a:ext uri="{9D8B030D-6E8A-4147-A177-3AD203B41FA5}">
                      <a16:colId xmlns:a16="http://schemas.microsoft.com/office/drawing/2014/main" val="312398816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7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5288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 УЧЕЊЕ</a:t>
                      </a:r>
                      <a:endParaRPr lang="en-US" sz="2000" dirty="0"/>
                    </a:p>
                  </a:txBody>
                  <a:tcPr marT="45644" marB="45644" vert="vert27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Деца уче искључиво опонашањем.</a:t>
                      </a:r>
                      <a:endParaRPr lang="en-US" sz="2000" dirty="0"/>
                    </a:p>
                  </a:txBody>
                  <a:tcPr marT="45644" marB="4564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Дечији ум је пасиван и треба га само напунити знањем.</a:t>
                      </a:r>
                      <a:endParaRPr lang="en-US" sz="2000" dirty="0"/>
                    </a:p>
                  </a:txBody>
                  <a:tcPr marT="45644" marB="4564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Деца су мислиоци, способна за метакогницију и рефлексију.</a:t>
                      </a:r>
                      <a:endParaRPr lang="en-US" sz="2000" dirty="0"/>
                    </a:p>
                  </a:txBody>
                  <a:tcPr marT="45644" marB="4564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2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ПОДУЧАВАЊЕ</a:t>
                      </a:r>
                      <a:endParaRPr lang="en-US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CS" sz="2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Активности/настава се организује тако да деца знања стичу </a:t>
                      </a:r>
                      <a:r>
                        <a:rPr lang="sr-Cyrl-CS" sz="2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праксом, опонашајући </a:t>
                      </a:r>
                      <a:r>
                        <a:rPr lang="sr-Cyrl-CS" sz="2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одређене поступке.</a:t>
                      </a:r>
                      <a:endParaRPr lang="en-US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CS" sz="2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 том случају ћемо примењивати </a:t>
                      </a:r>
                      <a:r>
                        <a:rPr lang="sr-Cyrl-CS" sz="2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дидактичко подучавање </a:t>
                      </a:r>
                      <a:r>
                        <a:rPr lang="sr-Cyrl-CS" sz="2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као педагошки модел у пракси.</a:t>
                      </a:r>
                      <a:endParaRPr lang="en-US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CS" sz="2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Подстичемо их да исказују своја мишљења  и у пракси развијамо интерсубјективну </a:t>
                      </a:r>
                      <a:r>
                        <a:rPr lang="sr-Cyrl-CS" sz="2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размену кроз разговор, дискусију и сарадњу.   </a:t>
                      </a:r>
                      <a:endParaRPr lang="en-US" sz="2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9698"/>
            <a:ext cx="9144000" cy="691902"/>
          </a:xfrm>
        </p:spPr>
        <p:txBody>
          <a:bodyPr>
            <a:noAutofit/>
          </a:bodyPr>
          <a:lstStyle/>
          <a:p>
            <a:pPr lvl="3" algn="ctr"/>
            <a:r>
              <a:rPr lang="sr-Cyrl-R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КАРАКТЕРИСТИКЕ ПРОГРАМА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381000" y="1828800"/>
            <a:ext cx="8458200" cy="4693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defRPr/>
            </a:pPr>
            <a:r>
              <a:rPr lang="sr-Cyrl-RS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Програми наставе и учења су оријентисани на процес и исходе учења </a:t>
            </a:r>
            <a:r>
              <a:rPr lang="sr-Cyrl-RS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ради развијања функционалних знања</a:t>
            </a:r>
            <a:r>
              <a:rPr lang="sr-Cyrl-RS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defRPr/>
            </a:pPr>
            <a:endParaRPr lang="sr-Cyrl-RS" sz="1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085850" lvl="1" indent="-342900"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buFont typeface="Wingdings" pitchFamily="2" charset="2"/>
              <a:buChar char="q"/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Фокус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је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на:</a:t>
            </a:r>
          </a:p>
          <a:p>
            <a:pPr lvl="1" indent="0"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циљевима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исходима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учења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активностима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ученика...</a:t>
            </a:r>
          </a:p>
          <a:p>
            <a:pPr lvl="1" indent="0"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defRPr/>
            </a:pP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085850" lvl="1" indent="-342900"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buFont typeface="Wingdings" pitchFamily="2" charset="2"/>
              <a:buChar char="q"/>
              <a:defRPr/>
            </a:pP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Садржаји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су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препоручени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lvl="1" indent="0"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Садржај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је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средство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преко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кога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достижу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исходи.</a:t>
            </a:r>
          </a:p>
          <a:p>
            <a:pPr marL="1085850" lvl="1" indent="-342900"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buFont typeface="Wingdings" pitchFamily="2" charset="2"/>
              <a:buChar char="q"/>
              <a:defRPr/>
            </a:pPr>
            <a:endParaRPr lang="ru-RU" sz="20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buClr>
                <a:srgbClr val="6076B4"/>
              </a:buClr>
              <a:defRPr/>
            </a:pPr>
            <a:endParaRPr lang="sr-Cyrl-RS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10600" cy="1402278"/>
          </a:xfrm>
        </p:spPr>
        <p:txBody>
          <a:bodyPr>
            <a:noAutofit/>
          </a:bodyPr>
          <a:lstStyle/>
          <a:p>
            <a:pPr marL="109728" indent="0" algn="just">
              <a:spcBef>
                <a:spcPts val="0"/>
              </a:spcBef>
              <a:buNone/>
              <a:defRPr/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Исходи учења су искази којима се исказује шта ће ученик бити у стању 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да учини, предузме, изведе, обави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захваљујући знањима, ставовима и вештинама које је градио и развијао кроз процес учења конкретног предмета током одређеног узрасног периода.</a:t>
            </a:r>
          </a:p>
          <a:p>
            <a:pPr marL="109728" lvl="0" indent="0" algn="just">
              <a:spcBef>
                <a:spcPts val="0"/>
              </a:spcBef>
              <a:buNone/>
              <a:defRPr/>
            </a:pPr>
            <a:endParaRPr lang="ru-RU" sz="2000" dirty="0">
              <a:latin typeface="Times New Roman"/>
              <a:ea typeface="Times New Roman"/>
              <a:cs typeface="Times New Roman"/>
            </a:endParaRPr>
          </a:p>
          <a:p>
            <a:pPr marL="109728" lvl="0" indent="0" algn="just">
              <a:spcBef>
                <a:spcPts val="0"/>
              </a:spcBef>
              <a:buNone/>
              <a:defRPr/>
            </a:pPr>
            <a:endParaRPr lang="ru-RU" sz="2000" dirty="0">
              <a:latin typeface="Times New Roman"/>
              <a:ea typeface="Times New Roman"/>
              <a:cs typeface="Times New Roman"/>
            </a:endParaRPr>
          </a:p>
          <a:p>
            <a:pPr marL="109728" lvl="0" indent="0" algn="just">
              <a:spcBef>
                <a:spcPts val="0"/>
              </a:spcBef>
              <a:buNone/>
              <a:defRPr/>
            </a:pPr>
            <a:endParaRPr lang="en-US" sz="2000" dirty="0">
              <a:ea typeface="Times New Roman"/>
              <a:cs typeface="Times New Roman"/>
            </a:endParaRPr>
          </a:p>
          <a:p>
            <a:pPr marL="457200" lvl="0" indent="-4572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60363" marR="0" indent="-360363">
              <a:lnSpc>
                <a:spcPct val="115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381000"/>
            <a:ext cx="7772400" cy="1143000"/>
          </a:xfrm>
        </p:spPr>
        <p:txBody>
          <a:bodyPr>
            <a:normAutofit/>
          </a:bodyPr>
          <a:lstStyle/>
          <a:p>
            <a:r>
              <a:rPr lang="sr-Cyrl-RS" sz="2800" b="1" dirty="0">
                <a:latin typeface="Times New Roman" pitchFamily="18" charset="0"/>
                <a:cs typeface="Times New Roman" pitchFamily="18" charset="0"/>
              </a:rPr>
              <a:t>ИСХОДИ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2783681"/>
            <a:ext cx="8610600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Исходи учења омогућавају: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лакше осмишљавање активности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ученика и наставника током процеса учења и подучавања,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боље праћење процеса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учења и подучавања,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објективније праћење и вредновање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постигнућа ученика,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лакши избор наставних стратегија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метода и поступака, чиме се олакшава дидактичко-методичко креирање процеса подучавања и учења...</a:t>
            </a:r>
          </a:p>
        </p:txBody>
      </p:sp>
    </p:spTree>
    <p:extLst>
      <p:ext uri="{BB962C8B-B14F-4D97-AF65-F5344CB8AC3E}">
        <p14:creationId xmlns:p14="http://schemas.microsoft.com/office/powerpoint/2010/main" val="96903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610600" cy="655638"/>
          </a:xfrm>
        </p:spPr>
        <p:txBody>
          <a:bodyPr>
            <a:normAutofit fontScale="90000"/>
          </a:bodyPr>
          <a:lstStyle/>
          <a:p>
            <a:pPr marL="449580" lvl="0">
              <a:spcBef>
                <a:spcPts val="0"/>
              </a:spcBef>
            </a:pPr>
            <a:br>
              <a:rPr lang="sr-Cyrl-RS" sz="23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100" b="1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ЦИЉ И ИСХОДИ </a:t>
            </a:r>
            <a:r>
              <a:rPr lang="sr-Latn-RS" sz="3100" b="1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ОСНОВНОГ ОБРАЗОВАЊА И ВАСПИТАЊА У ИНОСТРАНСТВУ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0"/>
            <a:ext cx="8229600" cy="309193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r-Cyrl-RS" sz="1800" b="1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ИСХОДИ</a:t>
            </a:r>
            <a:r>
              <a:rPr lang="sr-Cyrl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– п</a:t>
            </a:r>
            <a:r>
              <a:rPr lang="sr-Latn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 завршетку основног образовања и васпитања у иностранству ученик ће бити у стању да:</a:t>
            </a:r>
            <a:endParaRPr lang="sr-Cyrl-RS" sz="1800" dirty="0">
              <a:solidFill>
                <a:srgbClr val="0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rgbClr val="0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defTabSz="1219170">
              <a:spcBef>
                <a:spcPts val="0"/>
              </a:spcBef>
              <a:spcAft>
                <a:spcPts val="2133"/>
              </a:spcAft>
              <a:buClr>
                <a:srgbClr val="000000"/>
              </a:buClr>
            </a:pPr>
            <a:r>
              <a:rPr lang="sr-Latn-RS" sz="1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користи</a:t>
            </a:r>
            <a:r>
              <a:rPr lang="sr-Latn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српски књижевни језик у разним видовима усменог и писаног изражавања у различитим комуникативним ситуацијама</a:t>
            </a:r>
            <a:r>
              <a:rPr lang="sr-Cyrl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;</a:t>
            </a:r>
            <a:endParaRPr lang="en-US" sz="1800" dirty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defTabSz="1219170">
              <a:spcBef>
                <a:spcPts val="0"/>
              </a:spcBef>
              <a:spcAft>
                <a:spcPts val="2133"/>
              </a:spcAft>
              <a:buClr>
                <a:srgbClr val="000000"/>
              </a:buClr>
            </a:pPr>
            <a:r>
              <a:rPr lang="sr-Latn-RS" sz="1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идентификује</a:t>
            </a:r>
            <a:r>
              <a:rPr lang="sr-Latn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битне особености националне географије, историје и културе, као и репрезентативна уметничка дела</a:t>
            </a:r>
            <a:r>
              <a:rPr lang="sr-Cyrl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;</a:t>
            </a:r>
            <a:endParaRPr lang="en-US" sz="1800" dirty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defTabSz="1219170">
              <a:spcBef>
                <a:spcPts val="0"/>
              </a:spcBef>
              <a:spcAft>
                <a:spcPts val="2133"/>
              </a:spcAft>
              <a:buClr>
                <a:srgbClr val="000000"/>
              </a:buClr>
            </a:pPr>
            <a:r>
              <a:rPr lang="sr-Latn-RS" sz="1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испољава</a:t>
            </a:r>
            <a:r>
              <a:rPr lang="sr-Latn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осећање припадности и позитиван став према очувању сопственог националног и културног идентитета </a:t>
            </a:r>
            <a:r>
              <a:rPr lang="sr-Latn-RS" sz="1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уважавајући</a:t>
            </a:r>
            <a:r>
              <a:rPr lang="sr-Latn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наслеђе културе других народа</a:t>
            </a:r>
            <a:r>
              <a:rPr lang="sr-Cyrl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;</a:t>
            </a:r>
          </a:p>
          <a:p>
            <a:pPr defTabSz="1219170">
              <a:spcBef>
                <a:spcPts val="0"/>
              </a:spcBef>
              <a:spcAft>
                <a:spcPts val="2133"/>
              </a:spcAft>
              <a:buClr>
                <a:srgbClr val="000000"/>
              </a:buClr>
            </a:pPr>
            <a:r>
              <a:rPr lang="sr-Latn-RS" sz="1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промовише </a:t>
            </a:r>
            <a:r>
              <a:rPr lang="sr-Latn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културу свога народа у земљи боравка, </a:t>
            </a:r>
            <a:r>
              <a:rPr lang="sr-Latn-RS" sz="1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уз поштовање и уважавање </a:t>
            </a:r>
            <a:r>
              <a:rPr lang="sr-Latn-RS" sz="18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културе земље домаћина.</a:t>
            </a:r>
            <a:endParaRPr lang="en-US" sz="1800" dirty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0" lvl="0" indent="0" defTabSz="1219170">
              <a:spcBef>
                <a:spcPts val="0"/>
              </a:spcBef>
              <a:spcAft>
                <a:spcPts val="2133"/>
              </a:spcAft>
              <a:buClr>
                <a:srgbClr val="000000"/>
              </a:buClr>
              <a:buNone/>
            </a:pPr>
            <a:endParaRPr lang="sr-Cyrl-RS" sz="18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752600"/>
            <a:ext cx="861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свести 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сопственом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идентитету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учењем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српског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језика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упознавањем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највреднијим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делима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српске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баштине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подстицање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трајних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отаџбином.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148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8B7C06-55F6-4F1A-93F5-77772E33F928}" type="slidenum">
              <a:rPr lang="hr-HR"/>
              <a:pPr>
                <a:defRPr/>
              </a:pPr>
              <a:t>11</a:t>
            </a:fld>
            <a:endParaRPr lang="hr-HR"/>
          </a:p>
        </p:txBody>
      </p:sp>
      <p:graphicFrame>
        <p:nvGraphicFramePr>
          <p:cNvPr id="149538" name="Group 34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894369027"/>
              </p:ext>
            </p:extLst>
          </p:nvPr>
        </p:nvGraphicFramePr>
        <p:xfrm>
          <a:off x="183356" y="2404268"/>
          <a:ext cx="8427243" cy="3148807"/>
        </p:xfrm>
        <a:graphic>
          <a:graphicData uri="http://schemas.openxmlformats.org/drawingml/2006/table">
            <a:tbl>
              <a:tblPr/>
              <a:tblGrid>
                <a:gridCol w="280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9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2135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itchFamily="34" charset="0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ED3742"/>
                        </a:buClr>
                        <a:buSzPct val="10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ED3742"/>
                        </a:buClr>
                        <a:buSzPct val="112000"/>
                        <a:buFont typeface="Verdana" pitchFamily="34" charset="0"/>
                        <a:defRPr sz="17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sr-Cyrl-R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Оперативни циљеви и исходи</a:t>
                      </a: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itchFamily="34" charset="0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ED3742"/>
                        </a:buClr>
                        <a:buSzPct val="10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ED3742"/>
                        </a:buClr>
                        <a:buSzPct val="112000"/>
                        <a:buFont typeface="Verdana" pitchFamily="34" charset="0"/>
                        <a:defRPr sz="17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sr-Latn-C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sr-Cyrl-R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Активности</a:t>
                      </a: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itchFamily="34" charset="0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ED3742"/>
                        </a:buClr>
                        <a:buSzPct val="10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ED3742"/>
                        </a:buClr>
                        <a:buSzPct val="112000"/>
                        <a:buFont typeface="Verdana" pitchFamily="34" charset="0"/>
                        <a:defRPr sz="17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sr-Cyrl-R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Кључни појмови</a:t>
                      </a: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6672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itchFamily="34" charset="0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ED3742"/>
                        </a:buClr>
                        <a:buSzPct val="10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ED3742"/>
                        </a:buClr>
                        <a:buSzPct val="112000"/>
                        <a:buFont typeface="Verdana" pitchFamily="34" charset="0"/>
                        <a:defRPr sz="17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У наставној пракси наставник дефинише циљеве и исходе часа/дана...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itchFamily="34" charset="0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ED3742"/>
                        </a:buClr>
                        <a:buSzPct val="10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ED3742"/>
                        </a:buClr>
                        <a:buSzPct val="112000"/>
                        <a:buFont typeface="Verdana" pitchFamily="34" charset="0"/>
                        <a:defRPr sz="17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Планира активности којима обезбеђује квалитет процеса учења и остваривање циљева и исхода.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itchFamily="34" charset="0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ED3742"/>
                        </a:buClr>
                        <a:buSzPct val="10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ED3742"/>
                        </a:buClr>
                        <a:buSzPct val="112000"/>
                        <a:buFont typeface="Verdana" pitchFamily="34" charset="0"/>
                        <a:defRPr sz="17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4A85BF"/>
                        </a:buClr>
                        <a:buSzPct val="10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Бира садржаје на којима се остварују одређени циљеви и исходи.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9523" name="AutoShape 19"/>
          <p:cNvSpPr>
            <a:spLocks noChangeArrowheads="1"/>
          </p:cNvSpPr>
          <p:nvPr/>
        </p:nvSpPr>
        <p:spPr bwMode="auto">
          <a:xfrm>
            <a:off x="250825" y="1312515"/>
            <a:ext cx="1958975" cy="963960"/>
          </a:xfrm>
          <a:prstGeom prst="wedgeRoundRectCallout">
            <a:avLst>
              <a:gd name="adj1" fmla="val 23986"/>
              <a:gd name="adj2" fmla="val 78258"/>
              <a:gd name="adj3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r-Cyrl-RS" altLang="en-US" sz="3200" b="1" dirty="0">
                <a:latin typeface="Times New Roman" pitchFamily="18" charset="0"/>
              </a:rPr>
              <a:t>Зашто</a:t>
            </a:r>
            <a:r>
              <a:rPr lang="sr-Latn-CS" altLang="en-US" sz="3200" b="1" dirty="0">
                <a:latin typeface="Times New Roman" pitchFamily="18" charset="0"/>
              </a:rPr>
              <a:t>?</a:t>
            </a:r>
            <a:endParaRPr lang="en-US" altLang="en-US" sz="3200" b="1" dirty="0">
              <a:latin typeface="Times New Roman" pitchFamily="18" charset="0"/>
            </a:endParaRPr>
          </a:p>
          <a:p>
            <a:pPr algn="ctr"/>
            <a:endParaRPr lang="en-US" altLang="en-US" sz="3200" b="1" dirty="0">
              <a:latin typeface="Times New Roman" pitchFamily="18" charset="0"/>
            </a:endParaRPr>
          </a:p>
        </p:txBody>
      </p:sp>
      <p:sp>
        <p:nvSpPr>
          <p:cNvPr id="149524" name="AutoShape 20"/>
          <p:cNvSpPr>
            <a:spLocks noChangeArrowheads="1"/>
          </p:cNvSpPr>
          <p:nvPr/>
        </p:nvSpPr>
        <p:spPr bwMode="auto">
          <a:xfrm>
            <a:off x="3307872" y="1304925"/>
            <a:ext cx="2076301" cy="999679"/>
          </a:xfrm>
          <a:prstGeom prst="wedgeRoundRectCallout">
            <a:avLst>
              <a:gd name="adj1" fmla="val -22835"/>
              <a:gd name="adj2" fmla="val 98345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r-Cyrl-RS" altLang="en-US" sz="3200" b="1" dirty="0">
                <a:latin typeface="Times New Roman" pitchFamily="18" charset="0"/>
              </a:rPr>
              <a:t>Како</a:t>
            </a:r>
            <a:r>
              <a:rPr lang="sr-Latn-CS" altLang="en-US" sz="3200" b="1" dirty="0">
                <a:latin typeface="Times New Roman" pitchFamily="18" charset="0"/>
              </a:rPr>
              <a:t>?</a:t>
            </a:r>
            <a:endParaRPr lang="en-US" altLang="en-US" sz="3200" b="1" dirty="0">
              <a:latin typeface="Times New Roman" pitchFamily="18" charset="0"/>
            </a:endParaRPr>
          </a:p>
        </p:txBody>
      </p:sp>
      <p:sp>
        <p:nvSpPr>
          <p:cNvPr id="149525" name="AutoShape 21"/>
          <p:cNvSpPr>
            <a:spLocks noChangeArrowheads="1"/>
          </p:cNvSpPr>
          <p:nvPr/>
        </p:nvSpPr>
        <p:spPr bwMode="auto">
          <a:xfrm>
            <a:off x="6248400" y="1242779"/>
            <a:ext cx="1876425" cy="999679"/>
          </a:xfrm>
          <a:prstGeom prst="wedgeRoundRectCallout">
            <a:avLst>
              <a:gd name="adj1" fmla="val -45590"/>
              <a:gd name="adj2" fmla="val 75735"/>
              <a:gd name="adj3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r-Cyrl-RS" altLang="en-US" sz="3200" b="1" dirty="0">
                <a:latin typeface="Times New Roman" pitchFamily="18" charset="0"/>
              </a:rPr>
              <a:t>Шта</a:t>
            </a:r>
            <a:r>
              <a:rPr lang="sr-Latn-CS" altLang="en-US" sz="3200" b="1" dirty="0">
                <a:latin typeface="Times New Roman" pitchFamily="18" charset="0"/>
              </a:rPr>
              <a:t>?</a:t>
            </a:r>
            <a:endParaRPr lang="en-US" altLang="en-US" sz="3200" b="1" dirty="0">
              <a:latin typeface="Times New Roman" pitchFamily="18" charset="0"/>
            </a:endParaRPr>
          </a:p>
        </p:txBody>
      </p:sp>
      <p:sp>
        <p:nvSpPr>
          <p:cNvPr id="149526" name="AutoShape 22"/>
          <p:cNvSpPr>
            <a:spLocks noChangeArrowheads="1"/>
          </p:cNvSpPr>
          <p:nvPr/>
        </p:nvSpPr>
        <p:spPr bwMode="auto">
          <a:xfrm rot="5400000">
            <a:off x="2274519" y="1623754"/>
            <a:ext cx="1418453" cy="358777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9527" name="Text Box 23"/>
          <p:cNvSpPr txBox="1">
            <a:spLocks noChangeArrowheads="1"/>
          </p:cNvSpPr>
          <p:nvPr/>
        </p:nvSpPr>
        <p:spPr bwMode="auto">
          <a:xfrm>
            <a:off x="1243490" y="632248"/>
            <a:ext cx="59193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Cyrl-RS" altLang="en-US" sz="2400" b="1" dirty="0">
                <a:latin typeface="Times New Roman" pitchFamily="18" charset="0"/>
              </a:rPr>
              <a:t>ОД ПРОГРАМА НАСТАВЕ И УЧЕЊА</a:t>
            </a:r>
            <a:endParaRPr lang="en-US" altLang="en-US" sz="2400" b="1" dirty="0">
              <a:latin typeface="Times New Roman" pitchFamily="18" charset="0"/>
            </a:endParaRPr>
          </a:p>
        </p:txBody>
      </p:sp>
      <p:sp>
        <p:nvSpPr>
          <p:cNvPr id="149528" name="AutoShape 24"/>
          <p:cNvSpPr>
            <a:spLocks noChangeArrowheads="1"/>
          </p:cNvSpPr>
          <p:nvPr/>
        </p:nvSpPr>
        <p:spPr bwMode="auto">
          <a:xfrm rot="5400000">
            <a:off x="2274519" y="5405823"/>
            <a:ext cx="1418454" cy="358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9" name="Text Box 25"/>
          <p:cNvSpPr txBox="1">
            <a:spLocks noChangeArrowheads="1"/>
          </p:cNvSpPr>
          <p:nvPr/>
        </p:nvSpPr>
        <p:spPr bwMode="auto">
          <a:xfrm>
            <a:off x="2362200" y="6214724"/>
            <a:ext cx="30219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Cyrl-RS" altLang="en-US" sz="2400" b="1" dirty="0">
                <a:latin typeface="Times New Roman" pitchFamily="18" charset="0"/>
              </a:rPr>
              <a:t>ДО ИСХОДИ.</a:t>
            </a:r>
            <a:endParaRPr lang="en-US" altLang="en-US" sz="2400" b="1" dirty="0">
              <a:latin typeface="Times New Roman" pitchFamily="18" charset="0"/>
            </a:endParaRPr>
          </a:p>
        </p:txBody>
      </p:sp>
      <p:sp>
        <p:nvSpPr>
          <p:cNvPr id="2" name="AutoShape 24">
            <a:extLst>
              <a:ext uri="{FF2B5EF4-FFF2-40B4-BE49-F238E27FC236}">
                <a16:creationId xmlns:a16="http://schemas.microsoft.com/office/drawing/2014/main" id="{602B7ABB-4C40-662C-1D6C-46A1D3ADAAB9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177639" y="5378394"/>
            <a:ext cx="1418454" cy="358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0903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0" y="21771"/>
            <a:ext cx="9128449" cy="808038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sr-Cyrl-R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ГОВОРЕЊЕ, МЛАЂА УЗРАСНА ГРУПА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392507"/>
              </p:ext>
            </p:extLst>
          </p:nvPr>
        </p:nvGraphicFramePr>
        <p:xfrm>
          <a:off x="152400" y="1828800"/>
          <a:ext cx="891540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8211">
                  <a:extLst>
                    <a:ext uri="{9D8B030D-6E8A-4147-A177-3AD203B41FA5}">
                      <a16:colId xmlns:a16="http://schemas.microsoft.com/office/drawing/2014/main" val="2334169655"/>
                    </a:ext>
                  </a:extLst>
                </a:gridCol>
                <a:gridCol w="5787189">
                  <a:extLst>
                    <a:ext uri="{9D8B030D-6E8A-4147-A177-3AD203B41FA5}">
                      <a16:colId xmlns:a16="http://schemas.microsoft.com/office/drawing/2014/main" val="3436524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ИСХОДИ. </a:t>
                      </a: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завршетку учења ученик ће бити у</a:t>
                      </a:r>
                      <a:r>
                        <a:rPr lang="ru-RU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стању да: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ОБЛАСТ/ТЕМА ПРЕПОРУЧЕНИ САДРЖАЈИ</a:t>
                      </a: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4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r-Cyrl-R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правилно изговара гласове српског језика;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r-Cyrl-R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r-Cyrl-R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учтиво се представи;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r-Cyrl-R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учтиво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учествује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вођеном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слободном разговору;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r-Cyrl-R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r-Cyrl-R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обликује усмену поруку;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r-Cyrl-R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r-Cyrl-R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бира и </a:t>
                      </a:r>
                      <a:r>
                        <a:rPr lang="sr-Cyrl-RS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користи одговарајуће речи у говору;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Глас и слово; </a:t>
                      </a:r>
                      <a:r>
                        <a:rPr lang="ru-RU" sz="16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штампана</a:t>
                      </a:r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(и писана) слова </a:t>
                      </a:r>
                      <a:r>
                        <a:rPr lang="sr-Cyrl-RS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латиничког и ћириличког писма.</a:t>
                      </a:r>
                    </a:p>
                    <a:p>
                      <a:endParaRPr lang="sr-Cyrl-RS" sz="16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sr-Cyrl-RS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Вођени и слободни разговор.</a:t>
                      </a:r>
                    </a:p>
                    <a:p>
                      <a:endParaRPr lang="sr-Cyrl-RS" sz="16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sr-Cyrl-RS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Говорни предлошци – примери учтивих</a:t>
                      </a:r>
                    </a:p>
                    <a:p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фраза у </a:t>
                      </a:r>
                      <a:r>
                        <a:rPr lang="ru-RU" sz="16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свакодневном</a:t>
                      </a:r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говорном контексту.</a:t>
                      </a:r>
                    </a:p>
                    <a:p>
                      <a:endParaRPr lang="ru-RU" sz="16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Богаћење</a:t>
                      </a:r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речника: </a:t>
                      </a:r>
                      <a:r>
                        <a:rPr lang="ru-RU" sz="16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лексичке</a:t>
                      </a:r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6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синтаксичке</a:t>
                      </a:r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вежбе.</a:t>
                      </a:r>
                    </a:p>
                    <a:p>
                      <a:endParaRPr lang="sr-Cyrl-RS" sz="16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Разговорне</a:t>
                      </a:r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ситуационе</a:t>
                      </a:r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600" b="0" i="0" u="none" strike="noStrike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језичке</a:t>
                      </a:r>
                      <a:r>
                        <a:rPr lang="ru-RU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игре.</a:t>
                      </a:r>
                    </a:p>
                    <a:p>
                      <a:endParaRPr lang="ru-RU" sz="16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sr-Cyrl-RS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Стварне и симулиране ситуације.</a:t>
                      </a:r>
                    </a:p>
                    <a:p>
                      <a:endParaRPr lang="sr-Cyrl-RS" sz="16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sr-Cyrl-RS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Питања и одговори.</a:t>
                      </a:r>
                    </a:p>
                    <a:p>
                      <a:endParaRPr lang="sr-Cyrl-RS" sz="16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sr-Cyrl-RS" sz="16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Разноврсни текстови.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4495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AA2931E6-52BF-C803-E754-336CB4FC942A}"/>
              </a:ext>
            </a:extLst>
          </p:cNvPr>
          <p:cNvSpPr txBox="1">
            <a:spLocks/>
          </p:cNvSpPr>
          <p:nvPr/>
        </p:nvSpPr>
        <p:spPr>
          <a:xfrm>
            <a:off x="15551" y="948612"/>
            <a:ext cx="9128449" cy="808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sr-Cyrl-R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ВЕЖБА: дефинишите наставну јединицу, циљ и исходе часа и активности којима остварујете циљ и исходе.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kvir za tekst 4">
            <a:extLst>
              <a:ext uri="{FF2B5EF4-FFF2-40B4-BE49-F238E27FC236}">
                <a16:creationId xmlns:a16="http://schemas.microsoft.com/office/drawing/2014/main" id="{BFE6EC89-3BB4-C210-F6F1-AE957058C424}"/>
              </a:ext>
            </a:extLst>
          </p:cNvPr>
          <p:cNvSpPr txBox="1"/>
          <p:nvPr/>
        </p:nvSpPr>
        <p:spPr>
          <a:xfrm>
            <a:off x="7924800" y="5782270"/>
            <a:ext cx="114300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sr-Cyrl-RS" dirty="0"/>
          </a:p>
          <a:p>
            <a:r>
              <a:rPr lang="sr-Cyrl-RS" dirty="0"/>
              <a:t>30 мин.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7165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2017446"/>
            <a:ext cx="5791200" cy="4078554"/>
          </a:xfrm>
        </p:spPr>
        <p:txBody>
          <a:bodyPr>
            <a:normAutofit fontScale="62500" lnSpcReduction="20000"/>
          </a:bodyPr>
          <a:lstStyle/>
          <a:p>
            <a:pPr lvl="1">
              <a:lnSpc>
                <a:spcPct val="120000"/>
              </a:lnSpc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ниво знања српског језика;</a:t>
            </a:r>
          </a:p>
          <a:p>
            <a:pPr lvl="1">
              <a:lnSpc>
                <a:spcPct val="120000"/>
              </a:lnSpc>
            </a:pP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свакодневна искуства и знања која је ученик развио ван допунске школе (у породици, школи, Србији...);</a:t>
            </a:r>
          </a:p>
          <a:p>
            <a:pPr lvl="1">
              <a:lnSpc>
                <a:spcPct val="120000"/>
              </a:lnSpc>
            </a:pPr>
            <a:endParaRPr lang="sr-Latn-RS" sz="31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1">
              <a:lnSpc>
                <a:spcPct val="120000"/>
              </a:lnSpc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узрасне, развојне, образовне и друге потребе;</a:t>
            </a:r>
          </a:p>
          <a:p>
            <a:pPr lvl="1">
              <a:lnSpc>
                <a:spcPct val="120000"/>
              </a:lnSpc>
            </a:pP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мотивисаност, радозналост, интересовања...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1" indent="0" algn="just">
              <a:lnSpc>
                <a:spcPct val="120000"/>
              </a:lnSpc>
              <a:buNone/>
            </a:pPr>
            <a:endParaRPr lang="ru-RU" sz="26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1026" name="Picture 2" descr="Сродна сли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17446"/>
            <a:ext cx="3051958" cy="377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47800" y="685800"/>
            <a:ext cx="647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>
              <a:buNone/>
            </a:pPr>
            <a:r>
              <a:rPr lang="sr-Cyrl-R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УЧЕНИК У ЦЕНТРУ</a:t>
            </a:r>
          </a:p>
        </p:txBody>
      </p:sp>
    </p:spTree>
    <p:extLst>
      <p:ext uri="{BB962C8B-B14F-4D97-AF65-F5344CB8AC3E}">
        <p14:creationId xmlns:p14="http://schemas.microsoft.com/office/powerpoint/2010/main" val="2081453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67800" cy="4525963"/>
          </a:xfrm>
        </p:spPr>
        <p:txBody>
          <a:bodyPr/>
          <a:lstStyle/>
          <a:p>
            <a:pPr marL="0" lvl="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sr-Latn-RS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3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 У КОМБИНОВАНОМ ОДЕЉЕЊУ</a:t>
            </a:r>
            <a:r>
              <a:rPr lang="sr-Cyrl-C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r-Latn-RS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C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ПРЕДНОСТИ И СЛАБОСТИ</a:t>
            </a:r>
            <a:r>
              <a:rPr lang="sr-Latn-R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Cyrl-C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endParaRPr lang="en-GB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331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>
            <a:normAutofit/>
          </a:bodyPr>
          <a:lstStyle/>
          <a:p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САДРЖАЈ ПРЕЗЕНТАЦИЈЕ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4373563"/>
          </a:xfrm>
        </p:spPr>
        <p:txBody>
          <a:bodyPr>
            <a:normAutofit/>
          </a:bodyPr>
          <a:lstStyle/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Неки дидактичко-методички елементи рада у комбинованим одељењима.</a:t>
            </a:r>
            <a:endParaRPr lang="sr-Cyrl-RS" sz="23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300" dirty="0">
                <a:latin typeface="Times New Roman" pitchFamily="18" charset="0"/>
                <a:cs typeface="Times New Roman" pitchFamily="18" charset="0"/>
              </a:rPr>
              <a:t>Вежба.</a:t>
            </a:r>
          </a:p>
        </p:txBody>
      </p:sp>
    </p:spTree>
    <p:extLst>
      <p:ext uri="{BB962C8B-B14F-4D97-AF65-F5344CB8AC3E}">
        <p14:creationId xmlns:p14="http://schemas.microsoft.com/office/powerpoint/2010/main" val="195771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КОМБИНОВАНА ОДЕЉЕЊА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Облик образовног-васпитног рада у којем је настава и учење организована тако да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истој учионици један наставник подучава ученике различитог узраста и различитих образовних могућности.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Настава у оваквом одељењу је  знатно сложенија од организације рада у „чистом“ одељењу.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316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РАД У ХЕТЕРОГЕНИМ ГРУПАМА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млађи узраст ученика (први, други и трећи разред)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средњи узраст ученика (четврти, пети и шести разред)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старији узраст ученика (седми и осми разред)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пракси је често </a:t>
            </a:r>
            <a:r>
              <a:rPr lang="sr-Cyrl-RS" sz="2400">
                <a:latin typeface="Times New Roman" pitchFamily="18" charset="0"/>
                <a:cs typeface="Times New Roman" pitchFamily="18" charset="0"/>
              </a:rPr>
              <a:t>много сложеније 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од </a:t>
            </a:r>
            <a:r>
              <a:rPr lang="sr-Cyrl-RS" sz="2400" dirty="0" err="1">
                <a:latin typeface="Times New Roman" pitchFamily="18" charset="0"/>
                <a:cs typeface="Times New Roman" pitchFamily="18" charset="0"/>
              </a:rPr>
              <a:t>предвиђеног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Мало место које има укупно 15 ученика (сви су једна група)</a:t>
            </a:r>
          </a:p>
          <a:p>
            <a:pPr lvl="1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Родитељи доводе дете млађег узраста суботом увече у време рада старије групе;</a:t>
            </a:r>
          </a:p>
          <a:p>
            <a:pPr lvl="1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Бата је трећи разред, а сека осми (обоје су у истој групи)</a:t>
            </a:r>
          </a:p>
          <a:p>
            <a:pPr lvl="1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...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805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432" y="1219200"/>
            <a:ext cx="7086600" cy="1143000"/>
          </a:xfrm>
        </p:spPr>
        <p:txBody>
          <a:bodyPr>
            <a:normAutofit fontScale="90000"/>
          </a:bodyPr>
          <a:lstStyle/>
          <a:p>
            <a:pPr algn="l"/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УСПЕШАН РАД У ХЕТЕРОГЕНИМ ГРУПАМА ПОДРАЗУМЕВА: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90800"/>
            <a:ext cx="8229600" cy="3916363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прецизно одређивање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нивоа знања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могућности ученика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усклађивање смене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директног и индиректног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рада;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израда прилагођених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материјала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самосталан рад ученика;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развијање индивидуалних способности и оспособљавање ученика за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самосталан рад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C:\Users\Milica\Desktop\images.jpg">
            <a:extLst>
              <a:ext uri="{FF2B5EF4-FFF2-40B4-BE49-F238E27FC236}">
                <a16:creationId xmlns:a16="http://schemas.microsoft.com/office/drawing/2014/main" id="{EA190B80-6CB3-0AD0-6641-A181E2DA1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744352"/>
            <a:ext cx="2590799" cy="1940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2366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6" y="685800"/>
            <a:ext cx="9137073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МЕТОДИЧКИ ЗАХТЕВИ ОРГАНИЗАЦИЈЕ ЧАСА У КОМБИНОВАНОМ ОДЕЉЕЊУ</a:t>
            </a:r>
            <a:br>
              <a:rPr lang="ru-RU" sz="3200" b="1" dirty="0"/>
            </a:b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Један час – једна наставна припрема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Функционална повезаност директног и индиректног рада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Тихи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 обавезно проверити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Дужи директни рад са млађим ученицима и са разредом у којем се обрађује ново градиво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Што су ученици млађи то су етапе њиховог самосталног рада краће и чешће се смењују директан и индиректан рад...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990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ЈЕДАН ЧАС = ЈЕДНА ПРИПРЕМА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Ефикасност и рационалност рада наставник може остварити тако што ће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један час имати само једну писану припрему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 Једино тако написана наставна припрема може остварити сигурну оријентацију у организовању часа, дидактичко-методичку сврсисходност и логичку хармоничност часа у целини. 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Техничко решење (образац) за писање наставе припреме за час у хетерогеној групи може бити различит, важно је да припрема пружи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могућност  ефикасног запошљавања ученика свих узраста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како се не би изгубио ни један минут од часа, правилном сменом директног и индиректног рада, индивидуалним приступом ученицима у складу са њиховим могућностима. </a:t>
            </a: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593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81000"/>
            <a:ext cx="92202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ОСПОСОБЉАВАЊЕ УЧЕНИКА ЗА САМОСТАЛАН РАД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686800" cy="5410200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Како би самосталан рад ученика био продуктивнији, ученике је неопходно постепено оспособити за одговарајуће технике рада:</a:t>
            </a:r>
          </a:p>
          <a:p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Технике рада са писаним и штампаним материјалима (уџбеник, књига, слика, карта...):</a:t>
            </a:r>
          </a:p>
          <a:p>
            <a:pPr lvl="2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преписивање, прерађивање, сажимање већег текста, слободни састави, читање, анализа, проширивање...</a:t>
            </a:r>
          </a:p>
          <a:p>
            <a:pPr lvl="2"/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Технике рада са илустрацијама:</a:t>
            </a:r>
          </a:p>
          <a:p>
            <a:pPr lvl="2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опис илустрације, објашњавање целина и детаља на илустрацији, израда илустрација...)</a:t>
            </a:r>
          </a:p>
          <a:p>
            <a:pPr lvl="2"/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Технике рада у посматрању и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експериментисању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Техника рада у манипулисању и конструисању алатом,                                 прибором, апаратима, уређајима, машинама....</a:t>
            </a:r>
          </a:p>
          <a:p>
            <a:pPr lvl="1"/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br>
              <a:rPr lang="ru-RU" dirty="0"/>
            </a:br>
            <a:endParaRPr lang="en-US" dirty="0"/>
          </a:p>
        </p:txBody>
      </p:sp>
      <p:pic>
        <p:nvPicPr>
          <p:cNvPr id="4" name="Picture 3" descr="C:\Users\Milica\Desktop\zadac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21" y="4312015"/>
            <a:ext cx="1149775" cy="1638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avougaonik 4">
            <a:extLst>
              <a:ext uri="{FF2B5EF4-FFF2-40B4-BE49-F238E27FC236}">
                <a16:creationId xmlns:a16="http://schemas.microsoft.com/office/drawing/2014/main" id="{FF95AA49-5B78-59CE-E2BA-7616572248C4}"/>
              </a:ext>
            </a:extLst>
          </p:cNvPr>
          <p:cNvSpPr/>
          <p:nvPr/>
        </p:nvSpPr>
        <p:spPr>
          <a:xfrm rot="21028806">
            <a:off x="7423156" y="5764238"/>
            <a:ext cx="100942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287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9BEDC63-EFF3-BA75-C977-77EB0C97C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Autofit/>
          </a:bodyPr>
          <a:lstStyle/>
          <a:p>
            <a:r>
              <a:rPr lang="sr-Cyrl-C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ПРЕДНОСТИ И СЛАБОСТИ</a:t>
            </a:r>
            <a:r>
              <a:rPr lang="sr-Latn-R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Cyrl-R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РАДА У КОМБИНОВАНОМ ОДЕЉЕЊУ </a:t>
            </a:r>
            <a:r>
              <a:rPr lang="sr-Cyrl-C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68C1448C-D29F-8282-199A-46C4E89FB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8680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sr-Cyrl-RS" dirty="0"/>
              <a:t>ВЕЖБА:</a:t>
            </a:r>
          </a:p>
          <a:p>
            <a:pPr marL="0" indent="0">
              <a:buNone/>
            </a:pPr>
            <a:r>
              <a:rPr lang="sr-Cyrl-RS" dirty="0"/>
              <a:t>Представите предности и слабости. Може слика, скица, шема, текст...</a:t>
            </a:r>
            <a:endParaRPr lang="en-GB" dirty="0"/>
          </a:p>
        </p:txBody>
      </p:sp>
      <p:sp>
        <p:nvSpPr>
          <p:cNvPr id="4" name="Okvir za tekst 3">
            <a:extLst>
              <a:ext uri="{FF2B5EF4-FFF2-40B4-BE49-F238E27FC236}">
                <a16:creationId xmlns:a16="http://schemas.microsoft.com/office/drawing/2014/main" id="{3A7CD1ED-06FB-1495-E485-75F68380FF5B}"/>
              </a:ext>
            </a:extLst>
          </p:cNvPr>
          <p:cNvSpPr txBox="1"/>
          <p:nvPr/>
        </p:nvSpPr>
        <p:spPr>
          <a:xfrm>
            <a:off x="7848600" y="5791200"/>
            <a:ext cx="114300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sr-Cyrl-RS" dirty="0"/>
          </a:p>
          <a:p>
            <a:r>
              <a:rPr lang="sr-Cyrl-RS" dirty="0"/>
              <a:t>30 мин.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0761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" y="1828800"/>
            <a:ext cx="8763000" cy="2514599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r-Latn-C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Средина у којој деца одрастају јесте инструмент који значајно  утиче на њихов одгој. Јер, дете „узима“ све што затекне око себе, „упија“ и „уграђује“ у властито биће.“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Марија Монтесори</a:t>
            </a:r>
            <a:endParaRPr lang="sr-Latn-CS" sz="1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sr-Latn-CS" sz="20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r-Cyrl-RS" sz="2800" dirty="0">
                <a:latin typeface="Times New Roman" pitchFamily="18" charset="0"/>
                <a:cs typeface="Times New Roman" pitchFamily="18" charset="0"/>
              </a:rPr>
              <a:t>Ако се на том путу нађе матерњи језик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r-Cyrl-RS" sz="2800" dirty="0">
                <a:latin typeface="Times New Roman" pitchFamily="18" charset="0"/>
                <a:cs typeface="Times New Roman" pitchFamily="18" charset="0"/>
              </a:rPr>
              <a:t>дете ће га „уградити“ у себе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!</a:t>
            </a:r>
            <a:endParaRPr lang="sr-Cyrl-RS" sz="2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sr-Cyrl-RS" sz="2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sr-Cyrl-RS" sz="2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4948" y="4949785"/>
            <a:ext cx="9144000" cy="19082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sr-Cyrl-RS" sz="2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САРАДЊА СА РОДИТЕЉИМА</a:t>
            </a:r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3600" dirty="0" err="1"/>
              <a:t>Сугерисати</a:t>
            </a:r>
            <a:r>
              <a:rPr lang="ru-RU" sz="3600" dirty="0"/>
              <a:t> </a:t>
            </a:r>
            <a:r>
              <a:rPr lang="ru-RU" sz="3600" dirty="0" err="1"/>
              <a:t>родитељима</a:t>
            </a:r>
            <a:r>
              <a:rPr lang="ru-RU" sz="3600" dirty="0"/>
              <a:t> да у </a:t>
            </a:r>
          </a:p>
          <a:p>
            <a:pPr algn="ctr"/>
            <a:r>
              <a:rPr lang="ru-RU" sz="3600" dirty="0" err="1"/>
              <a:t>кући</a:t>
            </a:r>
            <a:r>
              <a:rPr lang="ru-RU" sz="3600" dirty="0"/>
              <a:t> говоре матерњим језиком!</a:t>
            </a:r>
            <a:endParaRPr lang="ru-RU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533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ПОРОДИЦА КАО ФАКТОР УЧЕЊА </a:t>
            </a:r>
          </a:p>
          <a:p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МАТЕРЊЕГ ЈЕЗИКА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Узвици - Српски јез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458418"/>
            <a:ext cx="2633043" cy="26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4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2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sr-Cyrl-RS" sz="3600" b="1" dirty="0"/>
          </a:p>
          <a:p>
            <a:pPr marL="342900" indent="-342900"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sr-Cyrl-RS" sz="3600" b="1" dirty="0"/>
          </a:p>
          <a:p>
            <a:pPr marL="342900" indent="-342900"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sr-Latn-CS" sz="3600" b="1" dirty="0"/>
              <a:t>snezana.milosevicjesic@zuov.gov.rs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710285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12290</TotalTime>
  <Words>1403</Words>
  <Application>Microsoft Office PowerPoint</Application>
  <PresentationFormat>Projekcija na ekranu (4:3)</PresentationFormat>
  <Paragraphs>238</Paragraphs>
  <Slides>24</Slides>
  <Notes>3</Notes>
  <HiddenSlides>0</HiddenSlides>
  <MMClips>0</MMClips>
  <ScaleCrop>false</ScaleCrop>
  <HeadingPairs>
    <vt:vector size="6" baseType="variant">
      <vt:variant>
        <vt:lpstr>Korišćeni fontovi</vt:lpstr>
      </vt:variant>
      <vt:variant>
        <vt:i4>10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24</vt:i4>
      </vt:variant>
    </vt:vector>
  </HeadingPairs>
  <TitlesOfParts>
    <vt:vector size="35" baseType="lpstr">
      <vt:lpstr>Arial</vt:lpstr>
      <vt:lpstr>Calibri</vt:lpstr>
      <vt:lpstr>Cambria Math</vt:lpstr>
      <vt:lpstr>Comic Sans MS</vt:lpstr>
      <vt:lpstr>Lucida Sans Unicode</vt:lpstr>
      <vt:lpstr>Times New Roman</vt:lpstr>
      <vt:lpstr>Verdana</vt:lpstr>
      <vt:lpstr>Wingdings</vt:lpstr>
      <vt:lpstr>Wingdings 2</vt:lpstr>
      <vt:lpstr>Wingdings 3</vt:lpstr>
      <vt:lpstr>1_Office Theme</vt:lpstr>
      <vt:lpstr>PowerPoint prezentacija</vt:lpstr>
      <vt:lpstr>САДРЖАЈ ПРЕЗЕНТАЦИЈЕ</vt:lpstr>
      <vt:lpstr>ПРОГРАМ ОСНОВНОГ ОБРАЗОВАЊА И ВАСПИТАЊА У ИНОСТРАНСТВУ</vt:lpstr>
      <vt:lpstr>ПРАКСА ДОПУНСКИХ ШКОЛА</vt:lpstr>
      <vt:lpstr>ПРИСТУП НАСТАВИ И УЧЕЊУ Зашто смо са задатака прешли на исходе? </vt:lpstr>
      <vt:lpstr>ЗАДАЦИ И ИСХОДИ - РАЗЛИКЕ</vt:lpstr>
      <vt:lpstr>   КАКО ДЕЦА УЧЕ? КАКО ЈА ПОДУЧАВАМ? Шта мислим кад кажем учење и подучавање?  </vt:lpstr>
      <vt:lpstr>КАРАКТЕРИСТИКЕ ПРОГРАМА</vt:lpstr>
      <vt:lpstr>ИСХОДИ</vt:lpstr>
      <vt:lpstr> ЦИЉ И ИСХОДИ ОСНОВНОГ ОБРАЗОВАЊА И ВАСПИТАЊА У ИНОСТРАНСТВУ</vt:lpstr>
      <vt:lpstr>PowerPoint prezentacija</vt:lpstr>
      <vt:lpstr>ГОВОРЕЊЕ, МЛАЂА УЗРАСНА ГРУПА</vt:lpstr>
      <vt:lpstr>PowerPoint prezentacija</vt:lpstr>
      <vt:lpstr>PowerPoint prezentacija</vt:lpstr>
      <vt:lpstr>САДРЖАЈ ПРЕЗЕНТАЦИЈЕ</vt:lpstr>
      <vt:lpstr>КОМБИНОВАНА ОДЕЉЕЊА</vt:lpstr>
      <vt:lpstr>РАД У ХЕТЕРОГЕНИМ ГРУПАМА</vt:lpstr>
      <vt:lpstr> УСПЕШАН РАД У ХЕТЕРОГЕНИМ ГРУПАМА ПОДРАЗУМЕВА: </vt:lpstr>
      <vt:lpstr>МЕТОДИЧКИ ЗАХТЕВИ ОРГАНИЗАЦИЈЕ ЧАСА У КОМБИНОВАНОМ ОДЕЉЕЊУ </vt:lpstr>
      <vt:lpstr>ЈЕДАН ЧАС = ЈЕДНА ПРИПРЕМА</vt:lpstr>
      <vt:lpstr>ОСПОСОБЉАВАЊЕ УЧЕНИКА ЗА САМОСТАЛАН РАД</vt:lpstr>
      <vt:lpstr>ПРЕДНОСТИ И СЛАБОСТИ РАДА У КОМБИНОВАНОМ ОДЕЉЕЊУ   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ПРИРОДНО КРЕТАЊЕ СТАНОВНИШТВА СРБИЈЕ</dc:title>
  <dc:creator>Nataša Milovanović</dc:creator>
  <cp:lastModifiedBy>Sneza</cp:lastModifiedBy>
  <cp:revision>1524</cp:revision>
  <cp:lastPrinted>2023-07-27T07:08:54Z</cp:lastPrinted>
  <dcterms:created xsi:type="dcterms:W3CDTF">2006-08-16T00:00:00Z</dcterms:created>
  <dcterms:modified xsi:type="dcterms:W3CDTF">2023-09-07T16:09:27Z</dcterms:modified>
</cp:coreProperties>
</file>